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6" r:id="rId4"/>
  </p:sldMasterIdLst>
  <p:notesMasterIdLst>
    <p:notesMasterId r:id="rId8"/>
  </p:notesMasterIdLst>
  <p:sldIdLst>
    <p:sldId id="484" r:id="rId5"/>
    <p:sldId id="485" r:id="rId6"/>
    <p:sldId id="483" r:id="rId7"/>
    <p:sldId id="486" r:id="rId9"/>
    <p:sldId id="487" r:id="rId10"/>
    <p:sldId id="824" r:id="rId11"/>
    <p:sldId id="825" r:id="rId12"/>
    <p:sldId id="823" r:id="rId13"/>
    <p:sldId id="826" r:id="rId14"/>
    <p:sldId id="828" r:id="rId15"/>
    <p:sldId id="565" r:id="rId16"/>
    <p:sldId id="566" r:id="rId17"/>
    <p:sldId id="635" r:id="rId18"/>
    <p:sldId id="910" r:id="rId19"/>
    <p:sldId id="488" r:id="rId20"/>
    <p:sldId id="759" r:id="rId21"/>
    <p:sldId id="760" r:id="rId22"/>
    <p:sldId id="762" r:id="rId23"/>
    <p:sldId id="496" r:id="rId24"/>
    <p:sldId id="896" r:id="rId25"/>
    <p:sldId id="497" r:id="rId26"/>
    <p:sldId id="897" r:id="rId27"/>
    <p:sldId id="898" r:id="rId28"/>
    <p:sldId id="899" r:id="rId29"/>
    <p:sldId id="498" r:id="rId30"/>
    <p:sldId id="901" r:id="rId31"/>
    <p:sldId id="499" r:id="rId32"/>
    <p:sldId id="500" r:id="rId33"/>
    <p:sldId id="902" r:id="rId34"/>
    <p:sldId id="903" r:id="rId35"/>
    <p:sldId id="904" r:id="rId36"/>
    <p:sldId id="905" r:id="rId37"/>
    <p:sldId id="906" r:id="rId38"/>
    <p:sldId id="909" r:id="rId39"/>
    <p:sldId id="489" r:id="rId40"/>
    <p:sldId id="908" r:id="rId41"/>
    <p:sldId id="921" r:id="rId42"/>
    <p:sldId id="907" r:id="rId43"/>
    <p:sldId id="501" r:id="rId44"/>
    <p:sldId id="912" r:id="rId45"/>
    <p:sldId id="915" r:id="rId46"/>
    <p:sldId id="918" r:id="rId47"/>
    <p:sldId id="913" r:id="rId48"/>
    <p:sldId id="503" r:id="rId49"/>
    <p:sldId id="504" r:id="rId50"/>
    <p:sldId id="505" r:id="rId51"/>
    <p:sldId id="922" r:id="rId52"/>
    <p:sldId id="506" r:id="rId53"/>
    <p:sldId id="507" r:id="rId54"/>
    <p:sldId id="920" r:id="rId55"/>
    <p:sldId id="819" r:id="rId56"/>
    <p:sldId id="923" r:id="rId57"/>
    <p:sldId id="820" r:id="rId58"/>
    <p:sldId id="508" r:id="rId59"/>
    <p:sldId id="926" r:id="rId60"/>
    <p:sldId id="509" r:id="rId61"/>
    <p:sldId id="927" r:id="rId62"/>
    <p:sldId id="510" r:id="rId63"/>
    <p:sldId id="511" r:id="rId64"/>
    <p:sldId id="512" r:id="rId65"/>
    <p:sldId id="928" r:id="rId66"/>
    <p:sldId id="929" r:id="rId67"/>
    <p:sldId id="924" r:id="rId68"/>
    <p:sldId id="925" r:id="rId69"/>
    <p:sldId id="911" r:id="rId70"/>
    <p:sldId id="490" r:id="rId71"/>
    <p:sldId id="513" r:id="rId72"/>
    <p:sldId id="932" r:id="rId73"/>
    <p:sldId id="514" r:id="rId74"/>
    <p:sldId id="515" r:id="rId75"/>
    <p:sldId id="934" r:id="rId76"/>
    <p:sldId id="935" r:id="rId77"/>
    <p:sldId id="936" r:id="rId78"/>
    <p:sldId id="517" r:id="rId79"/>
    <p:sldId id="518" r:id="rId80"/>
    <p:sldId id="520" r:id="rId81"/>
    <p:sldId id="521" r:id="rId82"/>
    <p:sldId id="522" r:id="rId83"/>
    <p:sldId id="937" r:id="rId84"/>
    <p:sldId id="938" r:id="rId85"/>
    <p:sldId id="939" r:id="rId86"/>
    <p:sldId id="943" r:id="rId87"/>
    <p:sldId id="491" r:id="rId88"/>
    <p:sldId id="941" r:id="rId89"/>
    <p:sldId id="942" r:id="rId90"/>
    <p:sldId id="523" r:id="rId91"/>
    <p:sldId id="524" r:id="rId92"/>
    <p:sldId id="525" r:id="rId93"/>
    <p:sldId id="526" r:id="rId94"/>
    <p:sldId id="527" r:id="rId95"/>
    <p:sldId id="528" r:id="rId96"/>
    <p:sldId id="529" r:id="rId97"/>
    <p:sldId id="530" r:id="rId98"/>
    <p:sldId id="531" r:id="rId99"/>
    <p:sldId id="493" r:id="rId100"/>
    <p:sldId id="533" r:id="rId101"/>
    <p:sldId id="547" r:id="rId102"/>
    <p:sldId id="548" r:id="rId103"/>
    <p:sldId id="549" r:id="rId104"/>
    <p:sldId id="944" r:id="rId105"/>
    <p:sldId id="551" r:id="rId106"/>
    <p:sldId id="546" r:id="rId107"/>
    <p:sldId id="534" r:id="rId108"/>
    <p:sldId id="552" r:id="rId109"/>
    <p:sldId id="553" r:id="rId110"/>
    <p:sldId id="554" r:id="rId111"/>
    <p:sldId id="555" r:id="rId112"/>
    <p:sldId id="556" r:id="rId113"/>
    <p:sldId id="557" r:id="rId114"/>
    <p:sldId id="558" r:id="rId115"/>
    <p:sldId id="495" r:id="rId116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636" y="-84"/>
      </p:cViewPr>
      <p:guideLst>
        <p:guide orient="horz" pos="218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6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0" Type="http://schemas.openxmlformats.org/officeDocument/2006/relationships/commentAuthors" Target="commentAuthors.xml"/><Relationship Id="rId12" Type="http://schemas.openxmlformats.org/officeDocument/2006/relationships/slide" Target="slides/slide7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10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9.png"/><Relationship Id="rId12" Type="http://schemas.openxmlformats.org/officeDocument/2006/relationships/tags" Target="../tags/tag42.xml"/><Relationship Id="rId11" Type="http://schemas.openxmlformats.org/officeDocument/2006/relationships/image" Target="../media/image10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5.png"/><Relationship Id="rId4" Type="http://schemas.openxmlformats.org/officeDocument/2006/relationships/tags" Target="../tags/tag77.xml"/><Relationship Id="rId3" Type="http://schemas.openxmlformats.org/officeDocument/2006/relationships/image" Target="../media/image15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6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9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443230"/>
            <a:ext cx="10852150" cy="582930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036955"/>
            <a:ext cx="10852150" cy="5304155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3" Type="http://schemas.openxmlformats.org/officeDocument/2006/relationships/theme" Target="../theme/theme3.xml"/><Relationship Id="rId32" Type="http://schemas.openxmlformats.org/officeDocument/2006/relationships/tags" Target="../tags/tag144.xml"/><Relationship Id="rId31" Type="http://schemas.openxmlformats.org/officeDocument/2006/relationships/tags" Target="../tags/tag143.xml"/><Relationship Id="rId30" Type="http://schemas.openxmlformats.org/officeDocument/2006/relationships/tags" Target="../tags/tag142.xml"/><Relationship Id="rId3" Type="http://schemas.openxmlformats.org/officeDocument/2006/relationships/slideLayout" Target="../slideLayouts/slideLayout29.xml"/><Relationship Id="rId29" Type="http://schemas.openxmlformats.org/officeDocument/2006/relationships/tags" Target="../tags/tag141.xml"/><Relationship Id="rId28" Type="http://schemas.openxmlformats.org/officeDocument/2006/relationships/tags" Target="../tags/tag140.xml"/><Relationship Id="rId27" Type="http://schemas.openxmlformats.org/officeDocument/2006/relationships/tags" Target="../tags/tag139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 advClick="0" advTm="0"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158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tags" Target="../tags/tag163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162.xml"/><Relationship Id="rId2" Type="http://schemas.openxmlformats.org/officeDocument/2006/relationships/image" Target="../media/image23.png"/><Relationship Id="rId1" Type="http://schemas.openxmlformats.org/officeDocument/2006/relationships/tags" Target="../tags/tag16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16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146.xml"/><Relationship Id="rId6" Type="http://schemas.openxmlformats.org/officeDocument/2006/relationships/slide" Target="slide95.xml"/><Relationship Id="rId5" Type="http://schemas.openxmlformats.org/officeDocument/2006/relationships/slide" Target="slide83.xml"/><Relationship Id="rId4" Type="http://schemas.openxmlformats.org/officeDocument/2006/relationships/slide" Target="slide66.xml"/><Relationship Id="rId3" Type="http://schemas.openxmlformats.org/officeDocument/2006/relationships/slide" Target="slide35.xml"/><Relationship Id="rId2" Type="http://schemas.openxmlformats.org/officeDocument/2006/relationships/slide" Target="slide15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73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tags" Target="../tags/tag176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175.xml"/><Relationship Id="rId2" Type="http://schemas.openxmlformats.org/officeDocument/2006/relationships/image" Target="../media/image23.png"/><Relationship Id="rId1" Type="http://schemas.openxmlformats.org/officeDocument/2006/relationships/tags" Target="../tags/tag174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8.xml"/><Relationship Id="rId5" Type="http://schemas.openxmlformats.org/officeDocument/2006/relationships/tags" Target="../tags/tag178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tags" Target="../tags/tag17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0" Type="http://schemas.openxmlformats.org/officeDocument/2006/relationships/slideLayout" Target="../slideLayouts/slideLayout28.xml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4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8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8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8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8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8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8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3"/>
          <p:cNvSpPr>
            <a:spLocks noGrp="1"/>
          </p:cNvSpPr>
          <p:nvPr>
            <p:ph type="ctrTitle"/>
          </p:nvPr>
        </p:nvSpPr>
        <p:spPr>
          <a:xfrm>
            <a:off x="1201420" y="2292350"/>
            <a:ext cx="971994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zh-CN" altLang="en-US" kern="1200" dirty="0">
                <a:latin typeface="+mj-lt"/>
                <a:ea typeface="+mj-ea"/>
                <a:cs typeface="+mj-cs"/>
              </a:rPr>
              <a:t>第</a:t>
            </a:r>
            <a:r>
              <a:rPr lang="en-US" altLang="zh-CN" kern="1200" dirty="0">
                <a:latin typeface="+mj-lt"/>
                <a:ea typeface="+mj-ea"/>
                <a:cs typeface="+mj-cs"/>
              </a:rPr>
              <a:t>11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章 面向对象编程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2. </a:t>
            </a:r>
            <a:r>
              <a:rPr>
                <a:sym typeface="+mn-ea"/>
              </a:rPr>
              <a:t>面向对象程序设计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lang="en-US" altLang="zh-CN" sz="3200" smtClean="0">
                <a:sym typeface="Arial" panose="020B0604020202020204" pitchFamily="34" charset="0"/>
              </a:rPr>
              <a:t>Python</a:t>
            </a:r>
            <a:r>
              <a:rPr sz="3200" smtClean="0">
                <a:sym typeface="Arial" panose="020B0604020202020204" pitchFamily="34" charset="0"/>
              </a:rPr>
              <a:t>中的</a:t>
            </a:r>
            <a:r>
              <a:rPr sz="3200" b="1" smtClean="0">
                <a:solidFill>
                  <a:srgbClr val="FF0000"/>
                </a:solidFill>
                <a:sym typeface="Arial" panose="020B0604020202020204" pitchFamily="34" charset="0"/>
              </a:rPr>
              <a:t>一切内容都可以称为对象</a:t>
            </a:r>
            <a:r>
              <a:rPr sz="3200" smtClean="0">
                <a:solidFill>
                  <a:srgbClr val="FF0000"/>
                </a:solidFill>
                <a:sym typeface="Arial" panose="020B0604020202020204" pitchFamily="34" charset="0"/>
              </a:rPr>
              <a:t>，</a:t>
            </a:r>
            <a:endParaRPr lang="zh-CN" altLang="en-US" sz="3200" dirty="0" smtClean="0">
              <a:sym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sz="3200" smtClean="0">
                <a:sym typeface="Arial" panose="020B0604020202020204" pitchFamily="34" charset="0"/>
              </a:rPr>
              <a:t>除了数字、字符串、列表、元组、字典、集合、</a:t>
            </a:r>
            <a:r>
              <a:rPr lang="en-US" altLang="zh-CN" sz="3200" smtClean="0">
                <a:sym typeface="Arial" panose="020B0604020202020204" pitchFamily="34" charset="0"/>
              </a:rPr>
              <a:t>range</a:t>
            </a:r>
            <a:r>
              <a:rPr sz="3200" smtClean="0">
                <a:sym typeface="Arial" panose="020B0604020202020204" pitchFamily="34" charset="0"/>
              </a:rPr>
              <a:t>对象、</a:t>
            </a:r>
            <a:r>
              <a:rPr lang="en-US" altLang="zh-CN" sz="3200" smtClean="0">
                <a:sym typeface="Arial" panose="020B0604020202020204" pitchFamily="34" charset="0"/>
              </a:rPr>
              <a:t>zip</a:t>
            </a:r>
            <a:r>
              <a:rPr sz="3200" smtClean="0">
                <a:sym typeface="Arial" panose="020B0604020202020204" pitchFamily="34" charset="0"/>
              </a:rPr>
              <a:t>对象等等，</a:t>
            </a:r>
            <a:endParaRPr lang="zh-CN" altLang="en-US" sz="3200" dirty="0" smtClean="0">
              <a:sym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sz="3200" smtClean="0">
                <a:sym typeface="Arial" panose="020B0604020202020204" pitchFamily="34" charset="0"/>
              </a:rPr>
              <a:t>函数也是对象，类也是对象。</a:t>
            </a:r>
            <a:endParaRPr lang="zh-CN" altLang="en-US" sz="3200" dirty="0" smtClean="0">
              <a:sym typeface="Arial" panose="020B0604020202020204" pitchFamily="34" charset="0"/>
            </a:endParaRPr>
          </a:p>
          <a:p>
            <a:endParaRPr lang="zh-CN" altLang="en-US" sz="3200" dirty="0" smtClean="0"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-635"/>
            <a:ext cx="12192000" cy="6859270"/>
          </a:xfrm>
        </p:spPr>
        <p:txBody>
          <a:bodyPr>
            <a:normAutofit lnSpcReduction="20000"/>
          </a:bodyPr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/>
              <a:t>class Color:      # 定义颜色基类</a:t>
            </a:r>
            <a:endParaRPr lang="zh-CN" altLang="en-US"/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/>
              <a:t>    def __init__(self, red, green, blue):     # 构造方法</a:t>
            </a:r>
            <a:endParaRPr lang="zh-CN" altLang="en-US"/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/>
              <a:t>        self.red = red</a:t>
            </a:r>
            <a:endParaRPr lang="zh-CN" altLang="en-US"/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/>
              <a:t>        self.green = green</a:t>
            </a:r>
            <a:endParaRPr lang="zh-CN" altLang="en-US"/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/>
              <a:t>        self.blue = blue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>
                <a:sym typeface="+mn-ea"/>
              </a:rPr>
              <a:t>def show_color(self):       # 显示颜色</a:t>
            </a: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        color_str = "(" + str(self.red) + "," + str(self.green) + "," + str(self.blue) + ")"</a:t>
            </a: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        print(color_str)</a:t>
            </a: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    def modi_red(self, red):      # 修改红色</a:t>
            </a: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        self.red = red</a:t>
            </a:r>
            <a:endParaRPr lang="zh-CN" altLang="en-US"/>
          </a:p>
          <a:p>
            <a:pPr marL="0" indent="0">
              <a:lnSpc>
                <a:spcPct val="70000"/>
              </a:lnSpc>
              <a:buNone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-9525" y="2852420"/>
            <a:ext cx="12226290" cy="69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-17145" y="5234940"/>
            <a:ext cx="12226290" cy="69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805" y="-635"/>
            <a:ext cx="12101830" cy="634174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class Rainbow(Color):          # 定义子类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__init__(self, red, green, blue, orange, yellow, cyan, purple):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self.red = red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self.green = green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self.blue = blue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self.orange = orange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self.yellow = yellow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self.cyan = cyan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self.purple = purple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1365" cy="678751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600"/>
              <a:t>    def show_color(self):      # 显示颜色</a:t>
            </a:r>
            <a:endParaRPr lang="zh-CN" altLang="en-US" sz="2600"/>
          </a:p>
          <a:p>
            <a:pPr marL="0" indent="0">
              <a:buNone/>
            </a:pPr>
            <a:r>
              <a:rPr lang="zh-CN" altLang="en-US" sz="2600"/>
              <a:t>        color_str = "(" + str(self.red) + "," + str(self.green) + "," + str(self.blue) + ","</a:t>
            </a:r>
            <a:endParaRPr lang="zh-CN" altLang="en-US" sz="2600"/>
          </a:p>
          <a:p>
            <a:pPr marL="0" indent="0">
              <a:buNone/>
            </a:pPr>
            <a:r>
              <a:rPr lang="zh-CN" altLang="en-US" sz="2600"/>
              <a:t>        color_str = color_str + str(self.orange) + "," + str(self.yellow) + ","</a:t>
            </a:r>
            <a:endParaRPr lang="zh-CN" altLang="en-US" sz="2600"/>
          </a:p>
          <a:p>
            <a:pPr marL="0" indent="0">
              <a:buNone/>
            </a:pPr>
            <a:r>
              <a:rPr lang="zh-CN" altLang="en-US" sz="2600"/>
              <a:t>        color_str = color_str + str(self.cyan) + "," + str(self.purple) + ")"</a:t>
            </a:r>
            <a:endParaRPr lang="zh-CN" altLang="en-US" sz="2600"/>
          </a:p>
          <a:p>
            <a:pPr marL="0" indent="0">
              <a:buNone/>
            </a:pPr>
            <a:r>
              <a:rPr lang="zh-CN" altLang="en-US" sz="2600"/>
              <a:t>        print(color_str)</a:t>
            </a:r>
            <a:endParaRPr lang="zh-CN" altLang="en-US" sz="2600"/>
          </a:p>
          <a:p>
            <a:pPr marL="0" indent="0">
              <a:buNone/>
            </a:pPr>
            <a:endParaRPr lang="zh-CN" altLang="en-US" sz="2600"/>
          </a:p>
          <a:p>
            <a:pPr marL="0" indent="0">
              <a:buNone/>
            </a:pPr>
            <a:r>
              <a:rPr lang="zh-CN" altLang="en-US" sz="2600"/>
              <a:t>    def modi_purple(self, purple):       # 修改紫色</a:t>
            </a:r>
            <a:endParaRPr lang="zh-CN" altLang="en-US" sz="2600"/>
          </a:p>
          <a:p>
            <a:pPr marL="0" indent="0">
              <a:buNone/>
            </a:pPr>
            <a:r>
              <a:rPr lang="zh-CN" altLang="en-US" sz="2600"/>
              <a:t>        self.purple = purple</a:t>
            </a:r>
            <a:endParaRPr lang="zh-CN" altLang="en-US" sz="2600"/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82550"/>
            <a:ext cx="12192000" cy="6703060"/>
          </a:xfrm>
        </p:spPr>
        <p:txBody>
          <a:bodyPr>
            <a:no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if __name__ == '__main__':        # 控制只能在主程序中执行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c1 = Color(150, 230, 100)      # 创建一个Color类对象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print("Before:c1=", end="")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c1.show_color()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c1.modi_red(200)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print("After:c1=", end="")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c1.show_color()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c2 = Rainbow(100, 200, 50, 30, 60, 80, 150) 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print("Before:c2=", end="")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c2.show_color()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c2.modi_red(200)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c2.modi_purple(0)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print("After:c2=", end="")</a:t>
            </a:r>
            <a:endParaRPr lang="zh-CN" altLang="en-US" sz="32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3200"/>
              <a:t>    c2.show_color()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5779770" y="4540885"/>
            <a:ext cx="6184900" cy="18148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/>
              <a:t>Before:c1=(150,230,100)</a:t>
            </a:r>
            <a:endParaRPr lang="zh-CN" altLang="en-US" sz="2800"/>
          </a:p>
          <a:p>
            <a:r>
              <a:rPr lang="zh-CN" altLang="en-US" sz="2800"/>
              <a:t>After:c1=(200,230,100)</a:t>
            </a:r>
            <a:endParaRPr lang="zh-CN" altLang="en-US" sz="2800"/>
          </a:p>
          <a:p>
            <a:r>
              <a:rPr lang="zh-CN" altLang="en-US" sz="2800"/>
              <a:t>Before:c2=(100,200,50,30,60,80,150)</a:t>
            </a:r>
            <a:endParaRPr lang="zh-CN" altLang="en-US" sz="2800"/>
          </a:p>
          <a:p>
            <a:r>
              <a:rPr lang="zh-CN" altLang="en-US" sz="2800"/>
              <a:t>After:c2=(200,200,50,30,60,80,0)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25525"/>
          </a:xfrm>
        </p:spPr>
        <p:txBody>
          <a:bodyPr/>
          <a:p>
            <a:r>
              <a:rPr lang="zh-CN" altLang="en-US"/>
              <a:t>例</a:t>
            </a:r>
            <a:r>
              <a:rPr lang="en-US" altLang="zh-CN"/>
              <a:t>11-13 为学校人事部门设计一个简单的人事管理程序，满足如下要求：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717675"/>
            <a:ext cx="10852150" cy="4623435"/>
          </a:xfrm>
        </p:spPr>
        <p:txBody>
          <a:bodyPr/>
          <a:p>
            <a:pPr marL="0" indent="0">
              <a:buNone/>
            </a:pPr>
            <a:r>
              <a:rPr lang="zh-CN" altLang="en-US"/>
              <a:t>（1）学校人员分为三类：教师、学生、职员；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（2）三类人员的共同属性是姓名、性别、年龄、部门；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（3）教师的特别属性是职称、主讲课程；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（4）学生的特别属性是专业、入学日期；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（5）职员的特别属性是工资。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程序可以统计学校总人数和各类人员的人数，并随着新人进入注册和离校注销而动态变化。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32715"/>
            <a:ext cx="10852150" cy="6208395"/>
          </a:xfrm>
        </p:spPr>
        <p:txBody>
          <a:bodyPr/>
          <a:p>
            <a:pPr marL="0" indent="0">
              <a:buNone/>
            </a:pPr>
            <a:r>
              <a:rPr lang="zh-CN" altLang="en-US"/>
              <a:t>class Member:       # 定义基类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count = 0       # 人数，类属性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__init__(self, name, sex, age, department):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self.name = name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self.sex = sex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self.age = age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self.department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325" y="71120"/>
            <a:ext cx="12070715" cy="67011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class Teacher(Member):       # 定义教师子类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count=0        # 人数，类属性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def __init__(self, name, sex, age, department, title, course):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self.name = name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self.sex = sex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self.age = age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self.department = department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self.title = title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self.course = course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Teacher.count += 1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Member.count += 1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def __del__(self):       # 析构方法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Teacher.count -= 1</a:t>
            </a:r>
            <a:endParaRPr lang="zh-CN" altLang="en-US" sz="300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000"/>
              <a:t>        Member.count -= 1</a:t>
            </a:r>
            <a:endParaRPr lang="zh-CN" altLang="en-US" sz="3000"/>
          </a:p>
        </p:txBody>
      </p:sp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120" y="0"/>
            <a:ext cx="12039600" cy="6777990"/>
          </a:xfrm>
        </p:spPr>
        <p:txBody>
          <a:bodyPr>
            <a:noAutofit/>
          </a:bodyPr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class Student(Member):     # 定义学生子类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count = 0      # 人数，类属性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def __init__(self, name, sex, age, department, major, time_enrollment):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self.name = name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self.sex = sex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self.age = age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self.department = department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self.major = major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self.time_enrollment = time_enrollment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Student.count += 1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Member.count += 1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def __del__(self):      # 析构方法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Student.count -= 1</a:t>
            </a:r>
            <a:endParaRPr lang="zh-CN" altLang="en-US" sz="24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/>
              <a:t>        Member.count -= 1</a:t>
            </a:r>
            <a:endParaRPr lang="zh-CN" altLang="en-US" sz="2400"/>
          </a:p>
        </p:txBody>
      </p:sp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2550"/>
            <a:ext cx="12192635" cy="6695440"/>
          </a:xfrm>
        </p:spPr>
        <p:txBody>
          <a:bodyPr>
            <a:normAutofit fontScale="90000"/>
          </a:bodyPr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class Staff(Member):      # 定义职员子类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count = 0         # 人数，类属性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def __init__(self, name, sex, age, department, salary):    # 构造方法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self.name = name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self.sex = sex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self.age = age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self.department = department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self.salary = salary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Staff.count += 1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Member.count += 1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def __del__(self):      # 析构方法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Staff.count -= 1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Member.count -= 1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71755"/>
            <a:ext cx="12065635" cy="6269355"/>
          </a:xfrm>
        </p:spPr>
        <p:txBody>
          <a:bodyPr>
            <a:normAutofit fontScale="9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t1 = Teacher("Holly", "female", 30, "Computer", "Professor", "Network")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t2 = Teacher("John", "male", 40, "Computer", "Lecture", "OS")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t3 = Teacher("Jenny", "female", 50, "Maths", "Professor", "Matrix")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stu1 = Student("Ada", "female",20, "Computer", "Network Engineering", "Sept 1,2018")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stu2 = Student("Jorge", "male", 21, "Computer", "Network Engineering", "Sept 1,2017")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stf1 = Staff("Rose", "famale", 35, "Maths", 3500)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print("Before:")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print("教师有:", Teacher.count)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print("学生有:", Student.count)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/>
              <a:t>print("职员有:", Staff.count)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面向对象程序设计的优点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（1）数据抽象的概念可以在保持外部接口不变的情况下改变内部实现，从而减少甚至避免对外界的干扰；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（2）通过继承大幅减少冗余的代码，并可以方便地扩展现有代码，提高编码效率，降低了软件维护的难度；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（3）通过对对象的辨别、划分，可以将软件系统分割为若干相对独立的部分，在一定程度上更便于控制软件复杂度；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（4）以对象为中心的设计可以帮助开发人员从静态（属性）和动态（方法）两个方面把握问题，从而更好地实现系统；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接上一页（续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del t1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del stu1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del stf1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print("After:")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print("教师有:", Teacher.count)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print("学生有:", Student.count)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print("职员有:", Staff.count)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51750" y="1659890"/>
            <a:ext cx="3467735" cy="3538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/>
              <a:t>Before:</a:t>
            </a:r>
            <a:endParaRPr lang="zh-CN" altLang="en-US" sz="2800"/>
          </a:p>
          <a:p>
            <a:r>
              <a:rPr lang="zh-CN" altLang="en-US" sz="2800"/>
              <a:t>教师有: 3</a:t>
            </a:r>
            <a:endParaRPr lang="zh-CN" altLang="en-US" sz="2800"/>
          </a:p>
          <a:p>
            <a:r>
              <a:rPr lang="zh-CN" altLang="en-US" sz="2800"/>
              <a:t>学生有: 2</a:t>
            </a:r>
            <a:endParaRPr lang="zh-CN" altLang="en-US" sz="2800"/>
          </a:p>
          <a:p>
            <a:r>
              <a:rPr lang="zh-CN" altLang="en-US" sz="2800"/>
              <a:t>职员有: 1</a:t>
            </a:r>
            <a:endParaRPr lang="zh-CN" altLang="en-US" sz="2800"/>
          </a:p>
          <a:p>
            <a:r>
              <a:rPr lang="zh-CN" altLang="en-US" sz="2800"/>
              <a:t>After:</a:t>
            </a:r>
            <a:endParaRPr lang="zh-CN" altLang="en-US" sz="2800"/>
          </a:p>
          <a:p>
            <a:r>
              <a:rPr lang="zh-CN" altLang="en-US" sz="2800"/>
              <a:t>教师有: 2</a:t>
            </a:r>
            <a:endParaRPr lang="zh-CN" altLang="en-US" sz="2800"/>
          </a:p>
          <a:p>
            <a:r>
              <a:rPr lang="zh-CN" altLang="en-US" sz="2800"/>
              <a:t>学生有: 1</a:t>
            </a:r>
            <a:endParaRPr lang="zh-CN" altLang="en-US" sz="2800"/>
          </a:p>
          <a:p>
            <a:r>
              <a:rPr lang="zh-CN" altLang="en-US" sz="2800"/>
              <a:t>职员有: 0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327525" y="1499870"/>
            <a:ext cx="3436620" cy="9220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endParaRPr lang="zh-CN" altLang="en-US" sz="54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谢     谢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11.1.2 </a:t>
            </a:r>
            <a:r>
              <a:t>面向对象的基本概念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对象：要研究的任何事物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类：对象的模板，是具有相同类型的对象的抽象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消息：对象之间进行通信的一种规格说明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11.1.2 </a:t>
            </a:r>
            <a:r>
              <a:t>面向对象的基本概念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封装：一种信息隐蔽技术，把对象的设计者和对象的使用者分开，让使用者不必知晓行为实现的细节，只需用设计者提供的消息来访问该对象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继承：子类自动共享父类的数据和方法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多态：不同的对象接收同一消息将产生完全不同的行为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" y="1826895"/>
            <a:ext cx="11996420" cy="3228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11.2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类与对象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/>
          <p:nvPr>
            <p:ph idx="1"/>
          </p:nvPr>
        </p:nvSpPr>
        <p:spPr>
          <a:xfrm>
            <a:off x="2491740" y="2175510"/>
            <a:ext cx="6917690" cy="1830705"/>
          </a:xfrm>
        </p:spPr>
        <p:txBody>
          <a:bodyPr/>
          <a:p>
            <a:r>
              <a:rPr lang="zh-CN" altLang="en-US"/>
              <a:t>动物</a:t>
            </a:r>
            <a:r>
              <a:rPr lang="en-US" altLang="zh-CN"/>
              <a:t>------&gt;  </a:t>
            </a:r>
            <a:r>
              <a:t>哺乳动物</a:t>
            </a:r>
            <a:r>
              <a:rPr lang="en-US" altLang="zh-CN"/>
              <a:t>---------&gt;</a:t>
            </a:r>
            <a:r>
              <a:t>人类</a:t>
            </a:r>
          </a:p>
          <a:p>
            <a:r>
              <a:t>父类            子类</a:t>
            </a:r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5440" y="2134870"/>
            <a:ext cx="1371600" cy="3307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3575" y="2680970"/>
            <a:ext cx="3590290" cy="1732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3865" y="3852545"/>
            <a:ext cx="98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白种人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01420" y="176657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人类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070" y="4805680"/>
            <a:ext cx="3451860" cy="1973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315" y="400050"/>
            <a:ext cx="2026920" cy="18135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72450" y="6320155"/>
            <a:ext cx="98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黑</a:t>
            </a:r>
            <a:r>
              <a:rPr lang="zh-CN" altLang="en-US"/>
              <a:t>种人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72450" y="1845310"/>
            <a:ext cx="98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黄</a:t>
            </a:r>
            <a:r>
              <a:rPr lang="zh-CN" altLang="en-US"/>
              <a:t>种人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235" y="400050"/>
            <a:ext cx="1506855" cy="174879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1778000" y="1412240"/>
            <a:ext cx="2373630" cy="20478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778000" y="4051935"/>
            <a:ext cx="2446020" cy="19691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778000" y="3759200"/>
            <a:ext cx="2463165" cy="577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575560" y="3390900"/>
            <a:ext cx="1097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实例化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创建对象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306050" y="1090295"/>
            <a:ext cx="109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实例</a:t>
            </a:r>
            <a:r>
              <a:rPr lang="en-US" altLang="zh-CN" sz="2800" b="1">
                <a:solidFill>
                  <a:srgbClr val="FF0000"/>
                </a:solidFill>
              </a:rPr>
              <a:t>1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306050" y="3148330"/>
            <a:ext cx="109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实例</a:t>
            </a:r>
            <a:r>
              <a:rPr lang="en-US" altLang="zh-CN" sz="2800" b="1">
                <a:solidFill>
                  <a:srgbClr val="FF0000"/>
                </a:solidFill>
              </a:rPr>
              <a:t>2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306050" y="5441950"/>
            <a:ext cx="109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实例</a:t>
            </a:r>
            <a:r>
              <a:rPr lang="en-US" altLang="zh-CN" sz="2800" b="1">
                <a:solidFill>
                  <a:srgbClr val="FF0000"/>
                </a:solidFill>
              </a:rPr>
              <a:t>3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5440" y="5441950"/>
            <a:ext cx="6419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类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315" y="400050"/>
            <a:ext cx="2026920" cy="18135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72450" y="1845310"/>
            <a:ext cx="98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黄</a:t>
            </a:r>
            <a:r>
              <a:rPr lang="zh-CN" altLang="en-US"/>
              <a:t>种人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35" y="400050"/>
            <a:ext cx="1506855" cy="17487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306050" y="1090295"/>
            <a:ext cx="109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实例</a:t>
            </a:r>
            <a:r>
              <a:rPr lang="en-US" altLang="zh-CN" sz="2800" b="1">
                <a:solidFill>
                  <a:srgbClr val="FF0000"/>
                </a:solidFill>
              </a:rPr>
              <a:t>1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503930" y="2213610"/>
            <a:ext cx="2351405" cy="12153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264275" y="2213610"/>
            <a:ext cx="2489835" cy="11601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59810" y="2440940"/>
            <a:ext cx="9956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属性</a:t>
            </a:r>
            <a:endParaRPr lang="zh-CN" altLang="en-US" sz="3200"/>
          </a:p>
          <a:p>
            <a:r>
              <a:rPr lang="zh-CN" altLang="en-US" sz="3200"/>
              <a:t>静态</a:t>
            </a:r>
            <a:endParaRPr lang="zh-CN" altLang="en-US" sz="3200"/>
          </a:p>
        </p:txBody>
      </p:sp>
      <p:sp>
        <p:nvSpPr>
          <p:cNvPr id="23" name="文本框 22"/>
          <p:cNvSpPr txBox="1"/>
          <p:nvPr/>
        </p:nvSpPr>
        <p:spPr>
          <a:xfrm>
            <a:off x="7338695" y="2501900"/>
            <a:ext cx="192151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方法</a:t>
            </a:r>
            <a:r>
              <a:rPr lang="en-US" altLang="zh-CN" sz="3200"/>
              <a:t>/</a:t>
            </a:r>
            <a:r>
              <a:rPr lang="zh-CN" altLang="en-US" sz="3200"/>
              <a:t>动作</a:t>
            </a:r>
            <a:endParaRPr lang="zh-CN" altLang="en-US" sz="3200"/>
          </a:p>
          <a:p>
            <a:r>
              <a:rPr lang="zh-CN" altLang="en-US" sz="3200"/>
              <a:t>动态</a:t>
            </a:r>
            <a:endParaRPr lang="zh-CN" altLang="en-US" sz="3200"/>
          </a:p>
        </p:txBody>
      </p:sp>
      <p:sp>
        <p:nvSpPr>
          <p:cNvPr id="24" name="文本框 23"/>
          <p:cNvSpPr txBox="1"/>
          <p:nvPr/>
        </p:nvSpPr>
        <p:spPr>
          <a:xfrm>
            <a:off x="2508250" y="3678555"/>
            <a:ext cx="180848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黑头发</a:t>
            </a:r>
            <a:endParaRPr lang="zh-CN" altLang="en-US" sz="3200"/>
          </a:p>
          <a:p>
            <a:r>
              <a:rPr lang="zh-CN" altLang="en-US" sz="3200"/>
              <a:t>黑眼睛</a:t>
            </a:r>
            <a:endParaRPr lang="zh-CN" altLang="en-US" sz="3200"/>
          </a:p>
          <a:p>
            <a:r>
              <a:rPr lang="zh-CN" altLang="en-US" sz="3200"/>
              <a:t>黄皮肤</a:t>
            </a:r>
            <a:endParaRPr lang="zh-CN" altLang="en-US" sz="3200"/>
          </a:p>
          <a:p>
            <a:r>
              <a:rPr lang="zh-CN" altLang="en-US" sz="3200"/>
              <a:t>智商优秀</a:t>
            </a:r>
            <a:endParaRPr lang="zh-CN" altLang="en-US" sz="3200"/>
          </a:p>
          <a:p>
            <a:r>
              <a:rPr lang="zh-CN" altLang="en-US" sz="3200"/>
              <a:t>协调性好</a:t>
            </a:r>
            <a:endParaRPr lang="zh-CN" altLang="en-US" sz="3200"/>
          </a:p>
          <a:p>
            <a:r>
              <a:rPr lang="zh-CN" altLang="en-US" sz="3200"/>
              <a:t>体能弱</a:t>
            </a:r>
            <a:endParaRPr lang="zh-CN" altLang="en-US" sz="3200"/>
          </a:p>
        </p:txBody>
      </p:sp>
      <p:sp>
        <p:nvSpPr>
          <p:cNvPr id="25" name="文本框 24"/>
          <p:cNvSpPr txBox="1"/>
          <p:nvPr/>
        </p:nvSpPr>
        <p:spPr>
          <a:xfrm>
            <a:off x="8040370" y="3596640"/>
            <a:ext cx="18084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跨栏</a:t>
            </a:r>
            <a:endParaRPr lang="zh-CN" altLang="en-US" sz="3200"/>
          </a:p>
          <a:p>
            <a:r>
              <a:rPr lang="zh-CN" altLang="en-US" sz="3200"/>
              <a:t>跳水</a:t>
            </a:r>
            <a:endParaRPr lang="zh-CN" altLang="en-US" sz="3200"/>
          </a:p>
          <a:p>
            <a:r>
              <a:rPr lang="zh-CN" altLang="en-US" sz="3200"/>
              <a:t>打乒乓球</a:t>
            </a:r>
            <a:endParaRPr lang="zh-CN" altLang="en-US" sz="3200"/>
          </a:p>
          <a:p>
            <a:r>
              <a:rPr lang="zh-CN" altLang="en-US" sz="3200"/>
              <a:t>跑步</a:t>
            </a:r>
            <a:endParaRPr lang="zh-CN" altLang="en-US" sz="3200"/>
          </a:p>
          <a:p>
            <a:r>
              <a:rPr lang="zh-CN" altLang="en-US" sz="3200"/>
              <a:t>打羽毛球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439"/>
            <a:ext cx="10852237" cy="441964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11.2.1 </a:t>
            </a:r>
            <a:r>
              <a:t>类的定义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定义类的一般格式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class 类名(父类名):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  类体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7030A0"/>
                </a:solidFill>
                <a:sym typeface="+mn-ea"/>
              </a:rPr>
              <a:t>class</a:t>
            </a:r>
            <a:r>
              <a:rPr>
                <a:solidFill>
                  <a:srgbClr val="7030A0"/>
                </a:solidFill>
                <a:sym typeface="+mn-ea"/>
              </a:rPr>
              <a:t>关键字</a:t>
            </a:r>
            <a:r>
              <a:rPr>
                <a:sym typeface="+mn-ea"/>
              </a:rPr>
              <a:t>来定义类，</a:t>
            </a:r>
            <a:r>
              <a:rPr lang="en-US" altLang="zh-CN">
                <a:sym typeface="+mn-ea"/>
              </a:rPr>
              <a:t>class</a:t>
            </a:r>
            <a:r>
              <a:rPr>
                <a:sym typeface="+mn-ea"/>
              </a:rPr>
              <a:t>关键字之后是一个空格，然后是类的名字，再然后是一个冒号，最后换行并定义类的内部实现。</a:t>
            </a:r>
            <a:endParaRPr lang="en-US" altLang="zh-CN" noProof="1">
              <a:latin typeface="Consolas" panose="020B0609020204030204" charset="0"/>
            </a:endParaRPr>
          </a:p>
          <a:p>
            <a:pPr marL="457200" lvl="1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Autofit/>
          </a:bodyPr>
          <a:lstStyle/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Autofit/>
          </a:bodyPr>
          <a:lstStyle/>
          <a:p>
            <a:r>
              <a:rPr lang="en-US" altLang="zh-CN" sz="3200" dirty="0"/>
              <a:t>11.1 </a:t>
            </a:r>
            <a:r>
              <a:rPr lang="zh-CN" altLang="en-US" sz="3200" dirty="0">
                <a:hlinkClick r:id="rId1" action="ppaction://hlinksldjump"/>
              </a:rPr>
              <a:t>面向对象程序设计基础</a:t>
            </a:r>
            <a:endParaRPr lang="zh-CN" altLang="en-US" sz="3200" dirty="0"/>
          </a:p>
          <a:p>
            <a:r>
              <a:rPr lang="en-US" altLang="zh-CN" sz="3200" dirty="0"/>
              <a:t>11.2 </a:t>
            </a:r>
            <a:r>
              <a:rPr lang="zh-CN" altLang="en-US" sz="3200" dirty="0">
                <a:hlinkClick r:id="rId2" action="ppaction://hlinksldjump"/>
              </a:rPr>
              <a:t>类与对象</a:t>
            </a:r>
            <a:endParaRPr lang="zh-CN" altLang="en-US" sz="3200" dirty="0"/>
          </a:p>
          <a:p>
            <a:r>
              <a:rPr lang="en-US" altLang="zh-CN" sz="3200" dirty="0"/>
              <a:t>11.3 </a:t>
            </a:r>
            <a:r>
              <a:rPr lang="zh-CN" altLang="en-US" sz="3200" dirty="0">
                <a:hlinkClick r:id="rId3" action="ppaction://hlinksldjump"/>
              </a:rPr>
              <a:t>属性</a:t>
            </a:r>
            <a:endParaRPr lang="zh-CN" altLang="en-US" sz="3200" dirty="0"/>
          </a:p>
          <a:p>
            <a:r>
              <a:rPr lang="en-US" altLang="zh-CN" sz="3200" dirty="0"/>
              <a:t>11.4 </a:t>
            </a:r>
            <a:r>
              <a:rPr lang="zh-CN" altLang="en-US" sz="3200" dirty="0">
                <a:hlinkClick r:id="rId4" action="ppaction://hlinksldjump"/>
              </a:rPr>
              <a:t>方法</a:t>
            </a:r>
            <a:endParaRPr lang="zh-CN" altLang="en-US" sz="3200" dirty="0"/>
          </a:p>
          <a:p>
            <a:r>
              <a:rPr lang="en-US" altLang="zh-CN" sz="3200" dirty="0"/>
              <a:t>11.5 </a:t>
            </a:r>
            <a:r>
              <a:rPr lang="zh-CN" altLang="en-US" sz="3200" dirty="0">
                <a:hlinkClick r:id="rId5" action="ppaction://hlinksldjump"/>
              </a:rPr>
              <a:t>继承和多态</a:t>
            </a:r>
            <a:endParaRPr lang="zh-CN" altLang="en-US" sz="3200" dirty="0"/>
          </a:p>
          <a:p>
            <a:r>
              <a:rPr lang="en-US" altLang="zh-CN" sz="3200" dirty="0"/>
              <a:t>11.7 </a:t>
            </a:r>
            <a:r>
              <a:rPr lang="zh-CN" altLang="en-US" sz="3200" dirty="0">
                <a:hlinkClick r:id="rId6" action="ppaction://hlinksldjump"/>
              </a:rPr>
              <a:t>面向对象程序设计应用举例</a:t>
            </a:r>
            <a:endParaRPr lang="zh-CN" altLang="en-US" sz="3200" dirty="0"/>
          </a:p>
          <a:p>
            <a:endParaRPr lang="zh-CN" altLang="en-US" sz="3200" dirty="0"/>
          </a:p>
        </p:txBody>
      </p:sp>
    </p:spTree>
    <p:custDataLst>
      <p:tags r:id="rId7"/>
    </p:custDataLst>
  </p:cSld>
  <p:clrMapOvr>
    <a:masterClrMapping/>
  </p:clrMapOvr>
  <p:transition advClick="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11.2.1 </a:t>
            </a:r>
            <a:r>
              <a:rPr>
                <a:sym typeface="+mn-ea"/>
              </a:rPr>
              <a:t>类的定义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r>
              <a:rPr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创建类时用变量形式表示的</a:t>
            </a:r>
            <a:r>
              <a:rPr b="1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对象属性称为数据成员，</a:t>
            </a:r>
            <a:endParaRPr lang="zh-CN" altLang="en-US" b="1" dirty="0" smtClean="0">
              <a:solidFill>
                <a:schemeClr val="tx1"/>
              </a:solidFill>
              <a:effectLst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endParaRPr lang="zh-CN" altLang="en-US" dirty="0" smtClean="0">
              <a:solidFill>
                <a:schemeClr val="tx1"/>
              </a:solidFill>
              <a:effectLst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r>
              <a:rPr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用函数形式表示的</a:t>
            </a:r>
            <a:r>
              <a:rPr b="1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对象行为称为成员方法，</a:t>
            </a:r>
            <a:endParaRPr lang="zh-CN" altLang="en-US" b="1" dirty="0" smtClean="0">
              <a:solidFill>
                <a:schemeClr val="tx1"/>
              </a:solidFill>
              <a:effectLst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endParaRPr lang="zh-CN" altLang="en-US" dirty="0" smtClean="0">
              <a:solidFill>
                <a:schemeClr val="tx1"/>
              </a:solidFill>
              <a:effectLst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r>
              <a:rPr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成员属性和成员方法（变量和函数）统称为</a:t>
            </a:r>
            <a:r>
              <a:rPr b="1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类的成员。</a:t>
            </a:r>
            <a:endParaRPr lang="zh-CN" altLang="en-US" b="1" dirty="0" smtClean="0">
              <a:solidFill>
                <a:schemeClr val="tx1"/>
              </a:solidFill>
              <a:effectLst/>
              <a:sym typeface="Arial" panose="020B0604020202020204" pitchFamily="34" charset="0"/>
            </a:endParaRPr>
          </a:p>
          <a:p>
            <a:endParaRPr lang="zh-CN" altLang="en-US" b="1" dirty="0" smtClean="0">
              <a:solidFill>
                <a:schemeClr val="tx1"/>
              </a:solidFill>
              <a:effectLst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定义一个</a:t>
            </a:r>
            <a:r>
              <a:rPr lang="en-US" altLang="zh-CN"/>
              <a:t>Person</a:t>
            </a:r>
            <a:r>
              <a:t>类的例子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78100" y="1706880"/>
            <a:ext cx="7479665" cy="286893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/>
              <a:t>class Person: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name = 'Holly'          # 属性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printName(self):     # 方法</a:t>
            </a:r>
            <a:r>
              <a:rPr lang="en-US" altLang="zh-CN"/>
              <a:t>/</a:t>
            </a:r>
            <a:r>
              <a:t>动作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print(self.name)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11.2.1 </a:t>
            </a:r>
            <a:r>
              <a:rPr>
                <a:sym typeface="+mn-ea"/>
              </a:rPr>
              <a:t>类的定义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§"/>
            </a:pPr>
            <a:r>
              <a:rPr b="1">
                <a:solidFill>
                  <a:srgbClr val="FF0000"/>
                </a:solidFill>
                <a:sym typeface="+mn-ea"/>
              </a:rPr>
              <a:t>类名的首字母一般要大写</a:t>
            </a:r>
            <a:r>
              <a:rPr>
                <a:solidFill>
                  <a:srgbClr val="FF0000"/>
                </a:solidFill>
                <a:sym typeface="+mn-ea"/>
              </a:rPr>
              <a:t>，</a:t>
            </a:r>
            <a:endParaRPr lang="zh-CN" altLang="en-US" noProof="1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§"/>
            </a:pPr>
            <a:endParaRPr lang="zh-CN" altLang="en-US" noProof="1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§"/>
            </a:pPr>
            <a:r>
              <a:rPr>
                <a:sym typeface="+mn-ea"/>
              </a:rPr>
              <a:t>当然也可以按照自己的习惯定义类名，</a:t>
            </a:r>
            <a:endParaRPr lang="zh-CN" altLang="en-US" noProof="1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§"/>
            </a:pPr>
            <a:endParaRPr lang="zh-CN" altLang="en-US" noProof="1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§"/>
            </a:pPr>
            <a:r>
              <a:rPr>
                <a:sym typeface="+mn-ea"/>
              </a:rPr>
              <a:t>但一般推荐参考惯例来命名，并在整个系统的设计和实现中保持风格一致，这一点对于团队合作尤其重要。</a:t>
            </a:r>
            <a:endParaRPr lang="en-US" altLang="zh-CN" noProof="1">
              <a:latin typeface="Consolas" panose="020B0609020204030204" charset="0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582930"/>
          </a:xfrm>
          <a:solidFill>
            <a:srgbClr val="FFCCCC"/>
          </a:solidFill>
        </p:spPr>
        <p:txBody>
          <a:bodyPr/>
          <a:lstStyle/>
          <a:p>
            <a:r>
              <a:rPr lang="zh-CN" altLang="en-US" dirty="0" smtClean="0"/>
              <a:t>类的定义格式</a:t>
            </a:r>
            <a:r>
              <a:rPr lang="en-US" altLang="zh-CN" dirty="0" smtClean="0"/>
              <a:t>--</a:t>
            </a:r>
            <a:r>
              <a:rPr lang="zh-CN" altLang="en-US" dirty="0" smtClean="0"/>
              <a:t>类似建造房屋的图纸</a:t>
            </a:r>
            <a:r>
              <a:rPr lang="en-US" altLang="zh-CN" dirty="0" smtClean="0"/>
              <a:t>---</a:t>
            </a:r>
            <a:r>
              <a:rPr dirty="0" smtClean="0"/>
              <a:t>逻辑模型</a:t>
            </a:r>
            <a:endParaRPr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582930"/>
            <a:ext cx="9899650" cy="6353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1" dirty="0"/>
              <a:t>   class </a:t>
            </a:r>
            <a:r>
              <a:rPr lang="zh-CN" altLang="en-US" sz="2000" b="1" dirty="0"/>
              <a:t>类名</a:t>
            </a:r>
            <a:r>
              <a:rPr lang="en-US" altLang="zh-CN" sz="2000" b="1" dirty="0"/>
              <a:t>:</a:t>
            </a:r>
            <a:endParaRPr lang="en-US" altLang="zh-CN" sz="2000" b="1" dirty="0"/>
          </a:p>
          <a:p>
            <a:pPr marL="457200" lvl="1" indent="0">
              <a:buNone/>
            </a:pPr>
            <a:r>
              <a:rPr lang="zh-CN" altLang="en-US" sz="2000" b="1" dirty="0" smtClean="0"/>
              <a:t>        类成员</a:t>
            </a:r>
            <a:r>
              <a:rPr lang="en-US" altLang="zh-CN" sz="2000" b="1" dirty="0" smtClean="0"/>
              <a:t>1</a:t>
            </a:r>
            <a:r>
              <a:rPr lang="en-US" altLang="zh-CN" sz="2000" b="1" dirty="0"/>
              <a:t>=</a:t>
            </a:r>
            <a:r>
              <a:rPr lang="zh-CN" altLang="en-US" sz="2000" b="1" dirty="0" smtClean="0"/>
              <a:t>值</a:t>
            </a:r>
            <a:endParaRPr lang="en-US" altLang="zh-CN" sz="2000" b="1" dirty="0" smtClean="0"/>
          </a:p>
          <a:p>
            <a:pPr marL="457200" lvl="1" indent="0">
              <a:buNone/>
            </a:pPr>
            <a:r>
              <a:rPr lang="zh-CN" altLang="en-US" sz="2000" b="1" dirty="0" smtClean="0"/>
              <a:t>        类成员</a:t>
            </a:r>
            <a:r>
              <a:rPr lang="en-US" altLang="zh-CN" sz="2000" b="1" dirty="0" smtClean="0"/>
              <a:t>2=</a:t>
            </a:r>
            <a:r>
              <a:rPr lang="zh-CN" altLang="en-US" sz="2000" b="1" dirty="0" smtClean="0"/>
              <a:t>值</a:t>
            </a:r>
            <a:endParaRPr lang="en-US" altLang="zh-CN" sz="2000" b="1" dirty="0" smtClean="0"/>
          </a:p>
          <a:p>
            <a:pPr marL="457200" lvl="1" indent="0">
              <a:buNone/>
            </a:pPr>
            <a:r>
              <a:rPr lang="en-US" altLang="zh-CN" sz="2000" b="1" dirty="0"/>
              <a:t> </a:t>
            </a:r>
            <a:r>
              <a:rPr lang="en-US" altLang="zh-CN" sz="2000" b="1" dirty="0" smtClean="0"/>
              <a:t>       ...</a:t>
            </a:r>
            <a:endParaRPr lang="en-US" altLang="zh-CN" sz="2000" b="1" dirty="0" smtClean="0"/>
          </a:p>
          <a:p>
            <a:pPr marL="457200" lvl="1" indent="0">
              <a:buNone/>
            </a:pPr>
            <a:r>
              <a:rPr lang="en-US" altLang="zh-CN" sz="2000" b="1" dirty="0"/>
              <a:t> </a:t>
            </a:r>
            <a:r>
              <a:rPr lang="en-US" altLang="zh-CN" sz="2000" b="1" dirty="0" smtClean="0"/>
              <a:t>       </a:t>
            </a:r>
            <a:r>
              <a:rPr lang="en-US" altLang="zh-CN" sz="2000" b="1" dirty="0" err="1" smtClean="0"/>
              <a:t>def</a:t>
            </a:r>
            <a:r>
              <a:rPr lang="en-US" altLang="zh-CN" sz="2000" b="1" dirty="0" smtClean="0"/>
              <a:t> __</a:t>
            </a:r>
            <a:r>
              <a:rPr lang="en-US" altLang="zh-CN" sz="2000" b="1" dirty="0" err="1" smtClean="0"/>
              <a:t>init</a:t>
            </a:r>
            <a:r>
              <a:rPr lang="en-US" altLang="zh-CN" sz="2000" b="1" dirty="0" smtClean="0"/>
              <a:t>__(self,</a:t>
            </a:r>
            <a:r>
              <a:rPr lang="zh-CN" altLang="en-US" sz="2000" b="1" dirty="0" smtClean="0"/>
              <a:t>实例属性列表</a:t>
            </a:r>
            <a:r>
              <a:rPr lang="en-US" altLang="zh-CN" sz="2000" b="1" dirty="0" smtClean="0"/>
              <a:t>)     </a:t>
            </a:r>
            <a:endParaRPr lang="en-US" altLang="zh-CN" sz="2000" b="1" dirty="0" smtClean="0"/>
          </a:p>
          <a:p>
            <a:pPr marL="457200" lvl="1" indent="0">
              <a:buNone/>
            </a:pPr>
            <a:r>
              <a:rPr lang="en-US" altLang="zh-CN" sz="2000" b="1" dirty="0"/>
              <a:t> </a:t>
            </a:r>
            <a:r>
              <a:rPr lang="en-US" altLang="zh-CN" sz="2000" b="1" dirty="0" smtClean="0"/>
              <a:t>           self.</a:t>
            </a:r>
            <a:r>
              <a:rPr lang="zh-CN" altLang="en-US" sz="2000" b="1" dirty="0" smtClean="0"/>
              <a:t>实例成员</a:t>
            </a:r>
            <a:r>
              <a:rPr lang="en-US" altLang="zh-CN" sz="2000" b="1" dirty="0" smtClean="0"/>
              <a:t>1=</a:t>
            </a:r>
            <a:r>
              <a:rPr lang="zh-CN" altLang="en-US" sz="2000" b="1" dirty="0" smtClean="0"/>
              <a:t>值</a:t>
            </a:r>
            <a:r>
              <a:rPr lang="en-US" altLang="zh-CN" sz="2000" b="1" smtClean="0">
                <a:solidFill>
                  <a:srgbClr val="FF0000"/>
                </a:solidFill>
                <a:sym typeface="+mn-ea"/>
              </a:rPr>
              <a:t>#</a:t>
            </a:r>
            <a:r>
              <a:rPr sz="2000" b="1" smtClean="0">
                <a:solidFill>
                  <a:srgbClr val="FF0000"/>
                </a:solidFill>
                <a:sym typeface="+mn-ea"/>
              </a:rPr>
              <a:t>初始化</a:t>
            </a:r>
            <a:endParaRPr lang="zh-CN" altLang="en-US" sz="2000" b="1" dirty="0"/>
          </a:p>
          <a:p>
            <a:pPr marL="457200" lvl="1" indent="0">
              <a:buNone/>
            </a:pPr>
            <a:r>
              <a:rPr lang="en-US" altLang="zh-CN" sz="2000" b="1" dirty="0" smtClean="0"/>
              <a:t>            self.</a:t>
            </a:r>
            <a:r>
              <a:rPr lang="zh-CN" altLang="en-US" sz="2000" b="1" dirty="0" smtClean="0"/>
              <a:t>实例成员</a:t>
            </a:r>
            <a:r>
              <a:rPr lang="en-US" altLang="zh-CN" sz="2000" b="1" dirty="0" smtClean="0"/>
              <a:t>2=</a:t>
            </a:r>
            <a:r>
              <a:rPr lang="zh-CN" altLang="en-US" sz="2000" b="1" dirty="0" smtClean="0"/>
              <a:t>值</a:t>
            </a:r>
            <a:endParaRPr lang="zh-CN" altLang="en-US" sz="2000" b="1" dirty="0"/>
          </a:p>
          <a:p>
            <a:pPr marL="457200" lvl="1" indent="0">
              <a:buNone/>
            </a:pPr>
            <a:r>
              <a:rPr lang="en-US" altLang="zh-CN" sz="2000" b="1" dirty="0"/>
              <a:t>        </a:t>
            </a:r>
            <a:r>
              <a:rPr lang="en-US" altLang="zh-CN" sz="2000" b="1" dirty="0" smtClean="0"/>
              <a:t>...</a:t>
            </a:r>
            <a:endParaRPr lang="en-US" altLang="zh-CN" sz="2000" b="1" dirty="0"/>
          </a:p>
          <a:p>
            <a:pPr marL="457200" lvl="1" indent="0">
              <a:buNone/>
            </a:pPr>
            <a:r>
              <a:rPr lang="en-US" altLang="zh-CN" sz="2000" b="1" dirty="0"/>
              <a:t>        </a:t>
            </a:r>
            <a:r>
              <a:rPr lang="en-US" altLang="zh-CN" sz="2000" b="1" dirty="0" err="1" smtClean="0"/>
              <a:t>def</a:t>
            </a:r>
            <a:r>
              <a:rPr lang="zh-CN" altLang="en-US" sz="2000" b="1" dirty="0"/>
              <a:t>语句定义函数</a:t>
            </a:r>
            <a:endParaRPr lang="zh-CN" altLang="en-US" sz="2000" b="1" dirty="0"/>
          </a:p>
          <a:p>
            <a:pPr marL="457200" lvl="1" indent="0">
              <a:buNone/>
            </a:pPr>
            <a:r>
              <a:rPr lang="en-US" altLang="zh-CN" sz="2000" b="1" dirty="0"/>
              <a:t>        </a:t>
            </a:r>
            <a:r>
              <a:rPr lang="en-US" altLang="zh-CN" sz="2000" b="1" dirty="0" err="1" smtClean="0"/>
              <a:t>def</a:t>
            </a:r>
            <a:r>
              <a:rPr lang="zh-CN" altLang="en-US" sz="2000" b="1" dirty="0"/>
              <a:t>语句定义函数</a:t>
            </a:r>
            <a:endParaRPr lang="zh-CN" altLang="en-US" sz="2000" b="1" dirty="0"/>
          </a:p>
          <a:p>
            <a:pPr marL="457200" lvl="1" indent="0">
              <a:buNone/>
            </a:pPr>
            <a:r>
              <a:rPr lang="en-US" altLang="zh-CN" sz="2000" b="1" dirty="0"/>
              <a:t>	</a:t>
            </a:r>
            <a:r>
              <a:rPr lang="en-US" altLang="zh-CN" sz="2000" b="1" dirty="0" smtClean="0"/>
              <a:t>...</a:t>
            </a:r>
            <a:endParaRPr lang="en-US" altLang="zh-CN" sz="2000" b="1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186805" y="2035810"/>
            <a:ext cx="513143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/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变量形式表示的对象属性</a:t>
            </a:r>
            <a:endParaRPr lang="zh-CN" altLang="en-US" sz="3200" b="1" dirty="0">
              <a:solidFill>
                <a:srgbClr val="FF0000"/>
              </a:solidFill>
              <a:sym typeface="Arial" panose="020B0604020202020204" pitchFamily="34" charset="0"/>
            </a:endParaRPr>
          </a:p>
          <a:p>
            <a:pPr lvl="1"/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称为数据</a:t>
            </a:r>
            <a:r>
              <a:rPr lang="zh-CN" altLang="en-US" sz="3200" b="1" dirty="0" smtClean="0">
                <a:solidFill>
                  <a:srgbClr val="FF0000"/>
                </a:solidFill>
                <a:sym typeface="Arial" panose="020B0604020202020204" pitchFamily="34" charset="0"/>
              </a:rPr>
              <a:t>成员</a:t>
            </a:r>
            <a:endParaRPr lang="zh-CN" altLang="en-US" sz="3200" b="1" dirty="0" smtClean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5982335" y="1152525"/>
            <a:ext cx="431800" cy="326326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82335" y="5040630"/>
            <a:ext cx="55397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1" algn="l"/>
            <a:r>
              <a:rPr lang="zh-CN" altLang="en-US" sz="3200" b="1" dirty="0" smtClean="0">
                <a:solidFill>
                  <a:srgbClr val="FF0000"/>
                </a:solidFill>
                <a:sym typeface="Arial" panose="020B0604020202020204" pitchFamily="34" charset="0"/>
              </a:rPr>
              <a:t>用</a:t>
            </a:r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函数形式表示的对象行为</a:t>
            </a:r>
            <a:endParaRPr lang="zh-CN" altLang="en-US" sz="3200" b="1" dirty="0">
              <a:solidFill>
                <a:srgbClr val="FF0000"/>
              </a:solidFill>
              <a:sym typeface="Arial" panose="020B0604020202020204" pitchFamily="34" charset="0"/>
            </a:endParaRPr>
          </a:p>
          <a:p>
            <a:pPr lvl="1" algn="l"/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称为成员</a:t>
            </a:r>
            <a:r>
              <a:rPr lang="zh-CN" altLang="en-US" sz="3200" b="1" dirty="0" smtClean="0">
                <a:solidFill>
                  <a:srgbClr val="FF0000"/>
                </a:solidFill>
                <a:sym typeface="Arial" panose="020B0604020202020204" pitchFamily="34" charset="0"/>
              </a:rPr>
              <a:t>方法</a:t>
            </a:r>
            <a:endParaRPr lang="zh-CN" altLang="en-US" sz="3200" b="1" dirty="0" smtClean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861685" y="4697095"/>
            <a:ext cx="431800" cy="189992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11.2.2 </a:t>
            </a:r>
            <a:r>
              <a:t>对象的创建和使用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---</a:t>
            </a:r>
            <a:r>
              <a:rPr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类似根据图纸建造一个实例</a:t>
            </a:r>
            <a:endParaRPr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36955"/>
            <a:ext cx="10852150" cy="570992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r>
              <a:rPr>
                <a:sym typeface="+mn-ea"/>
              </a:rPr>
              <a:t>定义了类之后，可以用来</a:t>
            </a:r>
            <a:r>
              <a:rPr>
                <a:solidFill>
                  <a:srgbClr val="FF0000"/>
                </a:solidFill>
                <a:sym typeface="+mn-ea"/>
              </a:rPr>
              <a:t>实例化对象</a:t>
            </a:r>
            <a:r>
              <a:rPr>
                <a:sym typeface="+mn-ea"/>
              </a:rPr>
              <a:t>，</a:t>
            </a:r>
            <a:endParaRPr lang="zh-CN" altLang="en-US" noProof="1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endParaRPr lang="zh-CN" altLang="en-US" noProof="1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r>
              <a:rPr>
                <a:sym typeface="+mn-ea"/>
              </a:rPr>
              <a:t>并通过</a:t>
            </a:r>
            <a:r>
              <a:rPr>
                <a:solidFill>
                  <a:srgbClr val="7030A0"/>
                </a:solidFill>
                <a:sym typeface="+mn-ea"/>
              </a:rPr>
              <a:t>“</a:t>
            </a:r>
            <a:r>
              <a:rPr>
                <a:solidFill>
                  <a:srgbClr val="FF0000"/>
                </a:solidFill>
                <a:sym typeface="+mn-ea"/>
              </a:rPr>
              <a:t>对象名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.</a:t>
            </a:r>
            <a:r>
              <a:rPr>
                <a:solidFill>
                  <a:srgbClr val="FF0000"/>
                </a:solidFill>
                <a:sym typeface="+mn-ea"/>
              </a:rPr>
              <a:t>成员</a:t>
            </a:r>
            <a:r>
              <a:rPr>
                <a:solidFill>
                  <a:srgbClr val="7030A0"/>
                </a:solidFill>
                <a:sym typeface="+mn-ea"/>
              </a:rPr>
              <a:t>”</a:t>
            </a:r>
            <a:r>
              <a:rPr>
                <a:sym typeface="+mn-ea"/>
              </a:rPr>
              <a:t>的方式来访问其中的数据成员或成员方法</a:t>
            </a:r>
            <a:r>
              <a:rPr smtClean="0">
                <a:sym typeface="+mn-ea"/>
              </a:rPr>
              <a:t>。</a:t>
            </a:r>
            <a:endParaRPr lang="zh-CN" altLang="en-US" noProof="1" smtClean="0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endParaRPr lang="en-US" altLang="zh-CN" noProof="1" smtClean="0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r>
              <a:rPr smtClean="0">
                <a:solidFill>
                  <a:srgbClr val="FF0000"/>
                </a:solidFill>
                <a:sym typeface="+mn-ea"/>
              </a:rPr>
              <a:t>创建对象的格式</a:t>
            </a:r>
            <a:endParaRPr lang="en-US" altLang="zh-CN" noProof="1" smtClean="0">
              <a:solidFill>
                <a:srgbClr val="FF0000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对象名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=</a:t>
            </a:r>
            <a:r>
              <a:rPr altLang="zh-CN">
                <a:solidFill>
                  <a:srgbClr val="FF0000"/>
                </a:solidFill>
                <a:sym typeface="+mn-ea"/>
              </a:rPr>
              <a:t>类名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altLang="zh-CN">
                <a:solidFill>
                  <a:srgbClr val="FF0000"/>
                </a:solidFill>
                <a:sym typeface="+mn-ea"/>
              </a:rPr>
              <a:t>参数列表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 dirty="0" smtClean="0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11.2.2 </a:t>
            </a:r>
            <a:r>
              <a:t>对象的创建和使用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---</a:t>
            </a:r>
            <a:r>
              <a:rPr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类似根据图纸建造一个实例</a:t>
            </a:r>
            <a:br>
              <a:rPr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</a:b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36955"/>
            <a:ext cx="10852150" cy="5709920"/>
          </a:xfrm>
        </p:spPr>
        <p:txBody>
          <a:bodyPr>
            <a:normAutofit lnSpcReduction="10000"/>
          </a:bodyPr>
          <a:lstStyle/>
          <a:p>
            <a:pPr marL="457200" lvl="2" indent="0">
              <a:buNone/>
            </a:pPr>
            <a:endParaRPr lang="zh-CN" altLang="en-US" dirty="0" smtClean="0"/>
          </a:p>
          <a:p>
            <a:pPr marL="457200" lvl="2" indent="0">
              <a:buNone/>
            </a:pPr>
            <a:endParaRPr lang="zh-CN" altLang="en-US" dirty="0" smtClean="0"/>
          </a:p>
          <a:p>
            <a:pPr marL="457200" lvl="2" indent="0">
              <a:buNone/>
            </a:pPr>
            <a:r>
              <a:rPr lang="zh-CN" altLang="en-US" dirty="0" smtClean="0"/>
              <a:t>访问实例对象的属性和方法</a:t>
            </a:r>
            <a:endParaRPr lang="en-US" altLang="zh-CN" dirty="0" smtClean="0"/>
          </a:p>
          <a:p>
            <a:pPr lvl="1"/>
            <a:r>
              <a:rPr lang="zh-CN" altLang="zh-CN" dirty="0"/>
              <a:t>对象名</a:t>
            </a:r>
            <a:r>
              <a:rPr lang="en-US" altLang="zh-CN" dirty="0"/>
              <a:t>.</a:t>
            </a:r>
            <a:r>
              <a:rPr lang="zh-CN" altLang="zh-CN" dirty="0"/>
              <a:t>属性名                    </a:t>
            </a:r>
            <a:r>
              <a:rPr lang="en-US" altLang="zh-CN" dirty="0"/>
              <a:t>#</a:t>
            </a:r>
            <a:r>
              <a:rPr dirty="0"/>
              <a:t>数据</a:t>
            </a:r>
            <a:endParaRPr lang="zh-CN" altLang="zh-CN" dirty="0"/>
          </a:p>
          <a:p>
            <a:pPr lvl="1"/>
            <a:r>
              <a:rPr lang="zh-CN" altLang="zh-CN" dirty="0"/>
              <a:t>对象名</a:t>
            </a:r>
            <a:r>
              <a:rPr lang="en-US" altLang="zh-CN" dirty="0"/>
              <a:t>.</a:t>
            </a:r>
            <a:r>
              <a:rPr lang="zh-CN" altLang="zh-CN" dirty="0"/>
              <a:t>方法名</a:t>
            </a:r>
            <a:r>
              <a:rPr lang="en-US" altLang="zh-CN" dirty="0"/>
              <a:t>(</a:t>
            </a:r>
            <a:r>
              <a:rPr lang="zh-CN" altLang="zh-CN" dirty="0"/>
              <a:t>参数列表</a:t>
            </a:r>
            <a:r>
              <a:rPr lang="en-US" altLang="zh-CN" dirty="0"/>
              <a:t>)     #</a:t>
            </a:r>
            <a:r>
              <a:rPr dirty="0"/>
              <a:t>动作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36955"/>
            <a:ext cx="10852150" cy="5709920"/>
          </a:xfrm>
        </p:spPr>
        <p:txBody>
          <a:bodyPr>
            <a:normAutofit lnSpcReduction="10000"/>
          </a:bodyPr>
          <a:lstStyle/>
          <a:p>
            <a:pPr marL="1905" indent="-344805">
              <a:lnSpc>
                <a:spcPct val="90000"/>
              </a:lnSpc>
              <a:buFontTx/>
              <a:buNone/>
            </a:pPr>
            <a:r>
              <a:rPr lang="en-US" altLang="zh-CN" smtClean="0">
                <a:latin typeface="Consolas" panose="020B0609020204030204" charset="0"/>
                <a:sym typeface="+mn-ea"/>
              </a:rPr>
              <a:t>&gt;&gt;&gt; </a:t>
            </a:r>
            <a:r>
              <a:rPr lang="en-US" altLang="zh-CN">
                <a:latin typeface="Consolas" panose="020B0609020204030204" charset="0"/>
                <a:sym typeface="+mn-ea"/>
              </a:rPr>
              <a:t>class Car: </a:t>
            </a:r>
            <a:endParaRPr lang="zh-CN" altLang="en-US" noProof="1">
              <a:latin typeface="Consolas" panose="020B0609020204030204" charset="0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r>
              <a:rPr>
                <a:latin typeface="Consolas" panose="020B0609020204030204" charset="0"/>
                <a:sym typeface="+mn-ea"/>
              </a:rPr>
              <a:t>	</a:t>
            </a:r>
            <a:r>
              <a:rPr lang="en-US" altLang="zh-CN" smtClean="0">
                <a:latin typeface="Consolas" panose="020B0609020204030204" charset="0"/>
                <a:sym typeface="+mn-ea"/>
              </a:rPr>
              <a:t> </a:t>
            </a:r>
            <a:r>
              <a:rPr>
                <a:latin typeface="Consolas" panose="020B0609020204030204" charset="0"/>
                <a:sym typeface="+mn-ea"/>
              </a:rPr>
              <a:t>   </a:t>
            </a:r>
            <a:r>
              <a:rPr lang="en-US" altLang="zh-CN">
                <a:latin typeface="Consolas" panose="020B0609020204030204" charset="0"/>
                <a:sym typeface="+mn-ea"/>
              </a:rPr>
              <a:t>def infor(self):</a:t>
            </a: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r>
              <a:rPr lang="en-US" altLang="zh-CN" smtClean="0">
                <a:latin typeface="Consolas" panose="020B0609020204030204" charset="0"/>
                <a:sym typeface="+mn-ea"/>
              </a:rPr>
              <a:t> </a:t>
            </a:r>
            <a:r>
              <a:rPr lang="en-US" altLang="zh-CN">
                <a:latin typeface="Consolas" panose="020B0609020204030204" charset="0"/>
                <a:sym typeface="+mn-ea"/>
              </a:rPr>
              <a:t>       print(" This is a car ") </a:t>
            </a:r>
            <a:endParaRPr lang="en-US" altLang="zh-CN">
              <a:latin typeface="Consolas" panose="020B0609020204030204" charset="0"/>
              <a:sym typeface="+mn-ea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r>
              <a:rPr lang="en-US" altLang="zh-CN" smtClean="0">
                <a:latin typeface="Consolas" panose="020B0609020204030204" charset="0"/>
                <a:sym typeface="+mn-ea"/>
              </a:rPr>
              <a:t>&gt;&gt;&gt; </a:t>
            </a:r>
            <a:endParaRPr lang="en-US" altLang="zh-CN" noProof="1">
              <a:solidFill>
                <a:srgbClr val="0070C0"/>
              </a:solidFill>
              <a:latin typeface="Consolas" panose="020B0609020204030204" charset="0"/>
              <a:sym typeface="+mn-ea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r>
              <a:rPr lang="en-US" altLang="zh-CN" smtClean="0">
                <a:latin typeface="Consolas" panose="020B0609020204030204" charset="0"/>
                <a:sym typeface="+mn-ea"/>
              </a:rPr>
              <a:t>&gt;&gt;&gt; </a:t>
            </a:r>
            <a:r>
              <a:rPr lang="en-US" altLang="zh-CN">
                <a:latin typeface="Consolas" panose="020B0609020204030204" charset="0"/>
                <a:sym typeface="+mn-ea"/>
              </a:rPr>
              <a:t>car=Car()     #</a:t>
            </a:r>
            <a:r>
              <a:rPr>
                <a:latin typeface="Consolas" panose="020B0609020204030204" charset="0"/>
                <a:sym typeface="+mn-ea"/>
              </a:rPr>
              <a:t>生成一个实</a:t>
            </a:r>
            <a:r>
              <a:rPr>
                <a:solidFill>
                  <a:schemeClr val="tx1"/>
                </a:solidFill>
                <a:latin typeface="Consolas" panose="020B0609020204030204" charset="0"/>
                <a:sym typeface="+mn-ea"/>
              </a:rPr>
              <a:t>例</a:t>
            </a:r>
            <a:r>
              <a:rPr altLang="zh-CN">
                <a:solidFill>
                  <a:schemeClr val="tx1"/>
                </a:solidFill>
                <a:sym typeface="+mn-ea"/>
              </a:rPr>
              <a:t>对象名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=</a:t>
            </a:r>
            <a:r>
              <a:rPr altLang="zh-CN">
                <a:solidFill>
                  <a:schemeClr val="tx1"/>
                </a:solidFill>
                <a:sym typeface="+mn-ea"/>
              </a:rPr>
              <a:t>类名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altLang="zh-CN">
                <a:solidFill>
                  <a:schemeClr val="tx1"/>
                </a:solidFill>
                <a:sym typeface="+mn-ea"/>
              </a:rPr>
              <a:t>参数列表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)</a:t>
            </a:r>
            <a:endParaRPr lang="en-US" altLang="zh-CN">
              <a:solidFill>
                <a:schemeClr val="tx1"/>
              </a:solidFill>
              <a:latin typeface="Consolas" panose="020B0609020204030204" charset="0"/>
              <a:sym typeface="+mn-ea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r>
              <a:rPr lang="en-US" altLang="zh-CN" smtClean="0">
                <a:solidFill>
                  <a:schemeClr val="tx1"/>
                </a:solidFill>
                <a:latin typeface="Consolas" panose="020B0609020204030204" charset="0"/>
                <a:sym typeface="+mn-ea"/>
              </a:rPr>
              <a:t>&gt;&gt;&gt; </a:t>
            </a:r>
            <a:r>
              <a:rPr lang="en-US" altLang="zh-CN">
                <a:solidFill>
                  <a:schemeClr val="tx1"/>
                </a:solidFill>
                <a:latin typeface="Consolas" panose="020B0609020204030204" charset="0"/>
                <a:sym typeface="+mn-ea"/>
              </a:rPr>
              <a:t>car.infor()   #</a:t>
            </a:r>
            <a:r>
              <a:rPr>
                <a:solidFill>
                  <a:schemeClr val="tx1"/>
                </a:solidFill>
                <a:latin typeface="Consolas" panose="020B0609020204030204" charset="0"/>
                <a:sym typeface="+mn-ea"/>
              </a:rPr>
              <a:t>查看实例的方法</a:t>
            </a:r>
            <a:endParaRPr lang="en-US" altLang="zh-CN">
              <a:latin typeface="Consolas" panose="020B0609020204030204" charset="0"/>
              <a:sym typeface="+mn-ea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r>
              <a:rPr lang="en-US" altLang="zh-CN" smtClean="0">
                <a:latin typeface="Consolas" panose="020B0609020204030204" charset="0"/>
                <a:sym typeface="+mn-ea"/>
              </a:rPr>
              <a:t>&gt;&gt;&gt; </a:t>
            </a:r>
            <a:r>
              <a:rPr lang="en-US" altLang="zh-CN">
                <a:latin typeface="Consolas" panose="020B0609020204030204" charset="0"/>
                <a:sym typeface="+mn-ea"/>
              </a:rPr>
              <a:t>This is a car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535" y="0"/>
            <a:ext cx="10852150" cy="1113562"/>
          </a:xfrm>
        </p:spPr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11-1 </a:t>
            </a:r>
            <a:r>
              <a:rPr lang="zh-CN" altLang="zh-CN" dirty="0" smtClean="0"/>
              <a:t>创建</a:t>
            </a:r>
            <a:r>
              <a:rPr lang="en-US" altLang="zh-CN" dirty="0"/>
              <a:t>Employee</a:t>
            </a:r>
            <a:r>
              <a:rPr lang="zh-CN" altLang="zh-CN" dirty="0"/>
              <a:t>类，并创建两个</a:t>
            </a:r>
            <a:r>
              <a:rPr lang="en-US" altLang="zh-CN" dirty="0"/>
              <a:t>Employee</a:t>
            </a:r>
            <a:r>
              <a:rPr lang="zh-CN" altLang="zh-CN" dirty="0"/>
              <a:t>对象，访问其属性和方法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09675"/>
            <a:ext cx="10852150" cy="5866765"/>
          </a:xfrm>
        </p:spPr>
        <p:txBody>
          <a:bodyPr>
            <a:normAutofit fontScale="400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class Employee:</a:t>
            </a:r>
            <a:endParaRPr lang="zh-CN" altLang="zh-CN" sz="5100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    </a:t>
            </a:r>
            <a:r>
              <a:rPr lang="en-US" altLang="zh-CN" sz="5100" dirty="0" err="1"/>
              <a:t>empCount</a:t>
            </a:r>
            <a:r>
              <a:rPr lang="en-US" altLang="zh-CN" sz="5100" dirty="0"/>
              <a:t> = 0         </a:t>
            </a:r>
            <a:r>
              <a:rPr lang="en-US" altLang="zh-CN" sz="5100" dirty="0" smtClean="0"/>
              <a:t>                      # </a:t>
            </a:r>
            <a:r>
              <a:rPr lang="zh-CN" altLang="zh-CN" sz="5100" dirty="0"/>
              <a:t>员工数</a:t>
            </a:r>
            <a:endParaRPr lang="zh-CN" altLang="zh-CN" sz="5100" dirty="0"/>
          </a:p>
          <a:p>
            <a:pPr marL="0" lvl="0" indent="0">
              <a:lnSpc>
                <a:spcPct val="120000"/>
              </a:lnSpc>
              <a:buNone/>
            </a:pPr>
            <a:endParaRPr lang="en-US" altLang="zh-CN" sz="5100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    </a:t>
            </a:r>
            <a:r>
              <a:rPr lang="en-US" altLang="zh-CN" sz="5100" dirty="0" err="1"/>
              <a:t>def</a:t>
            </a:r>
            <a:r>
              <a:rPr lang="en-US" altLang="zh-CN" sz="5100" dirty="0"/>
              <a:t> __</a:t>
            </a:r>
            <a:r>
              <a:rPr lang="en-US" altLang="zh-CN" sz="5100" dirty="0" err="1"/>
              <a:t>init</a:t>
            </a:r>
            <a:r>
              <a:rPr lang="en-US" altLang="zh-CN" sz="5100" dirty="0"/>
              <a:t>__(self, name, salary):   </a:t>
            </a:r>
            <a:r>
              <a:rPr lang="en-US" altLang="zh-CN" sz="5100" dirty="0" smtClean="0"/>
              <a:t>  </a:t>
            </a:r>
            <a:r>
              <a:rPr lang="en-US" altLang="zh-CN" sz="5100" dirty="0"/>
              <a:t># </a:t>
            </a:r>
            <a:r>
              <a:rPr lang="zh-CN" altLang="zh-CN" sz="5100" dirty="0"/>
              <a:t>构造方法，初始化属性</a:t>
            </a:r>
            <a:r>
              <a:rPr lang="en-US" altLang="zh-CN" sz="5100" dirty="0"/>
              <a:t>1</a:t>
            </a:r>
            <a:r>
              <a:rPr sz="5100" dirty="0"/>
              <a:t>，</a:t>
            </a:r>
            <a:r>
              <a:rPr lang="en-US" altLang="zh-CN" sz="5100" dirty="0"/>
              <a:t>2</a:t>
            </a:r>
            <a:r>
              <a:rPr sz="5100" dirty="0"/>
              <a:t>。 </a:t>
            </a:r>
            <a:endParaRPr lang="zh-CN" altLang="zh-CN" sz="5100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        self.name = name</a:t>
            </a:r>
            <a:endParaRPr lang="zh-CN" altLang="zh-CN" sz="5100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        </a:t>
            </a:r>
            <a:r>
              <a:rPr lang="en-US" altLang="zh-CN" sz="5100" dirty="0" err="1"/>
              <a:t>self.salary</a:t>
            </a:r>
            <a:r>
              <a:rPr lang="en-US" altLang="zh-CN" sz="5100" dirty="0"/>
              <a:t> = salary</a:t>
            </a:r>
            <a:endParaRPr lang="zh-CN" altLang="zh-CN" sz="5100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        </a:t>
            </a:r>
            <a:r>
              <a:rPr lang="en-US" altLang="zh-CN" sz="5100" dirty="0" err="1"/>
              <a:t>Employee.empCount</a:t>
            </a:r>
            <a:r>
              <a:rPr lang="en-US" altLang="zh-CN" sz="5100" dirty="0"/>
              <a:t> += 1</a:t>
            </a:r>
            <a:endParaRPr lang="zh-CN" altLang="zh-CN" sz="5100" dirty="0"/>
          </a:p>
          <a:p>
            <a:pPr marL="0" lvl="0" indent="0">
              <a:lnSpc>
                <a:spcPct val="120000"/>
              </a:lnSpc>
              <a:buNone/>
            </a:pPr>
            <a:endParaRPr lang="en-US" altLang="zh-CN" sz="5100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    </a:t>
            </a:r>
            <a:r>
              <a:rPr lang="en-US" altLang="zh-CN" sz="5100" dirty="0" err="1"/>
              <a:t>def</a:t>
            </a:r>
            <a:r>
              <a:rPr lang="en-US" altLang="zh-CN" sz="5100" dirty="0"/>
              <a:t> </a:t>
            </a:r>
            <a:r>
              <a:rPr lang="en-US" altLang="zh-CN" sz="5100" dirty="0" err="1"/>
              <a:t>displayCount</a:t>
            </a:r>
            <a:r>
              <a:rPr lang="en-US" altLang="zh-CN" sz="5100" dirty="0"/>
              <a:t>(self):        </a:t>
            </a:r>
            <a:r>
              <a:rPr lang="en-US" altLang="zh-CN" sz="5100" dirty="0" smtClean="0"/>
              <a:t>           </a:t>
            </a:r>
            <a:r>
              <a:rPr lang="en-US" altLang="zh-CN" sz="5100" dirty="0"/>
              <a:t># </a:t>
            </a:r>
            <a:r>
              <a:rPr lang="zh-CN" altLang="zh-CN" sz="5100" dirty="0"/>
              <a:t>显示员工数，动作</a:t>
            </a:r>
            <a:r>
              <a:rPr lang="en-US" altLang="zh-CN" sz="5100" dirty="0"/>
              <a:t>1</a:t>
            </a:r>
            <a:endParaRPr lang="en-US" altLang="zh-CN" sz="5100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        print("Total Employee %d" % </a:t>
            </a:r>
            <a:r>
              <a:rPr lang="en-US" altLang="zh-CN" sz="5100" dirty="0" err="1"/>
              <a:t>Employee.empCount</a:t>
            </a:r>
            <a:r>
              <a:rPr lang="en-US" altLang="zh-CN" sz="5100" dirty="0"/>
              <a:t>)</a:t>
            </a:r>
            <a:endParaRPr lang="zh-CN" altLang="zh-CN" sz="5100" dirty="0"/>
          </a:p>
          <a:p>
            <a:pPr marL="0" lvl="0" indent="0">
              <a:lnSpc>
                <a:spcPct val="120000"/>
              </a:lnSpc>
              <a:buNone/>
            </a:pPr>
            <a:endParaRPr lang="en-US" altLang="zh-CN" sz="5100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    </a:t>
            </a:r>
            <a:r>
              <a:rPr lang="en-US" altLang="zh-CN" sz="5100" dirty="0" err="1"/>
              <a:t>def</a:t>
            </a:r>
            <a:r>
              <a:rPr lang="en-US" altLang="zh-CN" sz="5100" dirty="0"/>
              <a:t> </a:t>
            </a:r>
            <a:r>
              <a:rPr lang="en-US" altLang="zh-CN" sz="5100" dirty="0" err="1"/>
              <a:t>displayEmployee</a:t>
            </a:r>
            <a:r>
              <a:rPr lang="en-US" altLang="zh-CN" sz="5100" dirty="0"/>
              <a:t>(self):     </a:t>
            </a:r>
            <a:r>
              <a:rPr lang="en-US" altLang="zh-CN" sz="5100" dirty="0" smtClean="0"/>
              <a:t>        </a:t>
            </a:r>
            <a:r>
              <a:rPr lang="en-US" altLang="zh-CN" sz="5100" dirty="0"/>
              <a:t># </a:t>
            </a:r>
            <a:r>
              <a:rPr lang="zh-CN" altLang="zh-CN" sz="5100" dirty="0"/>
              <a:t>显示员工信息，动作</a:t>
            </a:r>
            <a:r>
              <a:rPr lang="en-US" altLang="zh-CN" sz="5100" dirty="0"/>
              <a:t>2</a:t>
            </a:r>
            <a:endParaRPr lang="zh-CN" altLang="zh-CN" sz="5100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sz="5100" dirty="0"/>
              <a:t>        print("Name : ", self.name,  ", Salary: ", </a:t>
            </a:r>
            <a:r>
              <a:rPr lang="en-US" altLang="zh-CN" sz="5100" dirty="0" err="1"/>
              <a:t>self.salary</a:t>
            </a:r>
            <a:r>
              <a:rPr lang="en-US" altLang="zh-CN" sz="5100" dirty="0"/>
              <a:t>)</a:t>
            </a:r>
            <a:endParaRPr lang="zh-CN" altLang="zh-CN" sz="5100" dirty="0"/>
          </a:p>
          <a:p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>
            <a:off x="9707245" y="1052195"/>
            <a:ext cx="431800" cy="326326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大括号 5"/>
          <p:cNvSpPr/>
          <p:nvPr/>
        </p:nvSpPr>
        <p:spPr>
          <a:xfrm>
            <a:off x="9707245" y="4449445"/>
            <a:ext cx="431800" cy="240855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2400" y="2392045"/>
            <a:ext cx="14566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/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数据</a:t>
            </a:r>
            <a:endParaRPr lang="zh-CN" altLang="en-US" sz="3200" b="1" dirty="0" smtClean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03205" y="5269230"/>
            <a:ext cx="14566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/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方法</a:t>
            </a:r>
            <a:endParaRPr lang="zh-CN" altLang="en-US" sz="3200" b="1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9695"/>
            <a:ext cx="10852150" cy="6241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# 创建 Employee 类的第一个对象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emp1 = Employee("Zara", 2000)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# 创建 Employee 类的第二个对象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emp2 = Employee("Manni", 5000)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emp1.displayEmployee()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emp2.displayEmployee()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print("Total Employee %d" % Employee.empCount)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98105" y="0"/>
            <a:ext cx="4493260" cy="15684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/>
              <a:t>运行结果：</a:t>
            </a:r>
            <a:endParaRPr lang="zh-CN" altLang="en-US" sz="2400"/>
          </a:p>
          <a:p>
            <a:r>
              <a:rPr lang="zh-CN" altLang="en-US" sz="2400"/>
              <a:t>Name :  Zara , Salary:  2000</a:t>
            </a:r>
            <a:endParaRPr lang="zh-CN" altLang="en-US" sz="2400"/>
          </a:p>
          <a:p>
            <a:r>
              <a:rPr lang="zh-CN" altLang="en-US" sz="2400"/>
              <a:t>Name :  Manni , Salary:  5000</a:t>
            </a:r>
            <a:endParaRPr lang="zh-CN" altLang="en-US" sz="2400"/>
          </a:p>
          <a:p>
            <a:r>
              <a:rPr lang="zh-CN" altLang="en-US" sz="2400"/>
              <a:t>Total Employee 2</a:t>
            </a:r>
            <a:endParaRPr lang="zh-CN" altLang="en-US" sz="2400"/>
          </a:p>
        </p:txBody>
      </p:sp>
      <p:sp>
        <p:nvSpPr>
          <p:cNvPr id="5" name="右大括号 4"/>
          <p:cNvSpPr/>
          <p:nvPr/>
        </p:nvSpPr>
        <p:spPr>
          <a:xfrm>
            <a:off x="7147560" y="287020"/>
            <a:ext cx="431800" cy="326326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52715" y="1626870"/>
            <a:ext cx="39065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/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实例化成两个对象</a:t>
            </a:r>
            <a:endParaRPr lang="zh-CN" altLang="en-US" sz="3200" b="1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5344795" y="4382135"/>
            <a:ext cx="431800" cy="12065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89575" y="4693285"/>
            <a:ext cx="34982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/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调用对象的动作</a:t>
            </a:r>
            <a:endParaRPr lang="zh-CN" altLang="en-US" sz="3200" b="1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sp>
        <p:nvSpPr>
          <p:cNvPr id="9" name="右大括号 8"/>
          <p:cNvSpPr/>
          <p:nvPr/>
        </p:nvSpPr>
        <p:spPr>
          <a:xfrm>
            <a:off x="9661525" y="5574665"/>
            <a:ext cx="431800" cy="8940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796780" y="5431155"/>
            <a:ext cx="227330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/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查看对象</a:t>
            </a:r>
            <a:endParaRPr lang="zh-CN" altLang="en-US" sz="3200" b="1" dirty="0">
              <a:solidFill>
                <a:srgbClr val="FF0000"/>
              </a:solidFill>
              <a:sym typeface="Arial" panose="020B0604020202020204" pitchFamily="34" charset="0"/>
            </a:endParaRPr>
          </a:p>
          <a:p>
            <a:pPr lvl="1"/>
            <a:r>
              <a:rPr lang="zh-CN" altLang="en-US" sz="3200" b="1" dirty="0">
                <a:solidFill>
                  <a:srgbClr val="FF0000"/>
                </a:solidFill>
                <a:sym typeface="Arial" panose="020B0604020202020204" pitchFamily="34" charset="0"/>
              </a:rPr>
              <a:t>的数据</a:t>
            </a:r>
            <a:endParaRPr lang="zh-CN" altLang="en-US" sz="3200" b="1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补充内容</a:t>
            </a:r>
            <a:r>
              <a:rPr lang="en-US" altLang="zh-CN"/>
              <a:t>(1)----isinstance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r>
              <a:rPr smtClean="0">
                <a:sym typeface="+mn-ea"/>
              </a:rPr>
              <a:t>在</a:t>
            </a:r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中，可以使用</a:t>
            </a:r>
            <a:r>
              <a:rPr>
                <a:solidFill>
                  <a:srgbClr val="FF0000"/>
                </a:solidFill>
                <a:sym typeface="+mn-ea"/>
              </a:rPr>
              <a:t>内置方法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isinstance()</a:t>
            </a:r>
            <a:r>
              <a:rPr>
                <a:solidFill>
                  <a:srgbClr val="FF0000"/>
                </a:solidFill>
                <a:sym typeface="+mn-ea"/>
              </a:rPr>
              <a:t>来测试一个对象是否为某个类的实例</a:t>
            </a:r>
            <a:r>
              <a:rPr>
                <a:sym typeface="+mn-ea"/>
              </a:rPr>
              <a:t>。</a:t>
            </a:r>
            <a:endParaRPr lang="zh-CN" altLang="en-US" noProof="1"/>
          </a:p>
          <a:p>
            <a:pPr marL="1905" indent="-344805">
              <a:lnSpc>
                <a:spcPct val="80000"/>
              </a:lnSpc>
              <a:buFontTx/>
              <a:buNone/>
            </a:pPr>
            <a:endParaRPr lang="zh-CN" altLang="en-US" noProof="1"/>
          </a:p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&gt;&gt;&gt; isinstance(car, Car)</a:t>
            </a: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70C0"/>
                </a:solidFill>
                <a:latin typeface="Consolas" panose="020B0609020204030204" charset="0"/>
                <a:sym typeface="+mn-ea"/>
              </a:rPr>
              <a:t>True</a:t>
            </a:r>
            <a:endParaRPr lang="en-US" altLang="zh-CN" noProof="1">
              <a:solidFill>
                <a:srgbClr val="0070C0"/>
              </a:solidFill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&gt;&gt;&gt; isinstance(car, str)</a:t>
            </a: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70C0"/>
                </a:solidFill>
                <a:latin typeface="Consolas" panose="020B0609020204030204" charset="0"/>
                <a:sym typeface="+mn-ea"/>
              </a:rPr>
              <a:t>False</a:t>
            </a:r>
            <a:endParaRPr lang="en-US" altLang="zh-CN" noProof="1">
              <a:solidFill>
                <a:srgbClr val="0070C0"/>
              </a:solidFill>
              <a:latin typeface="Consolas" panose="020B0609020204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918845" y="2292350"/>
            <a:ext cx="10650220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11.1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面向对象程序设计基础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补充内容</a:t>
            </a:r>
            <a:r>
              <a:rPr lang="en-US" altLang="zh-CN"/>
              <a:t>(2)----pass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提供了一个</a:t>
            </a:r>
            <a:r>
              <a:rPr>
                <a:solidFill>
                  <a:srgbClr val="FF0000"/>
                </a:solidFill>
                <a:sym typeface="+mn-ea"/>
              </a:rPr>
              <a:t>关键字“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pass”</a:t>
            </a:r>
            <a:r>
              <a:rPr>
                <a:solidFill>
                  <a:srgbClr val="FF0000"/>
                </a:solidFill>
                <a:sym typeface="+mn-ea"/>
              </a:rPr>
              <a:t>，类似于空语句</a:t>
            </a:r>
            <a:r>
              <a:rPr>
                <a:sym typeface="+mn-ea"/>
              </a:rPr>
              <a:t>，</a:t>
            </a:r>
            <a:endParaRPr lang="zh-CN" altLang="en-US" noProof="1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endParaRPr lang="zh-CN" altLang="en-US" noProof="1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r>
              <a:rPr>
                <a:sym typeface="+mn-ea"/>
              </a:rPr>
              <a:t>可以用在类和函数的定义中或者选择结构中。</a:t>
            </a:r>
            <a:endParaRPr lang="zh-CN" altLang="en-US" noProof="1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r>
              <a:rPr>
                <a:sym typeface="+mn-ea"/>
              </a:rPr>
              <a:t>当暂时没有确定如何实现功能，</a:t>
            </a:r>
            <a:endParaRPr lang="zh-CN" altLang="en-US" noProof="1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r>
              <a:rPr>
                <a:sym typeface="+mn-ea"/>
              </a:rPr>
              <a:t>或者为以后的软件升级预留空间，或者其他类型功能时，</a:t>
            </a:r>
            <a:endParaRPr lang="zh-CN" altLang="en-US" noProof="1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endParaRPr lang="zh-CN" altLang="en-US" noProof="1"/>
          </a:p>
          <a:p>
            <a:pPr>
              <a:spcBef>
                <a:spcPts val="0"/>
              </a:spcBef>
              <a:buFont typeface="Wingdings" panose="05000000000000000000" charset="0"/>
              <a:buChar char="n"/>
            </a:pPr>
            <a:r>
              <a:rPr>
                <a:sym typeface="+mn-ea"/>
              </a:rPr>
              <a:t>可以使用该关键字</a:t>
            </a:r>
            <a:r>
              <a:rPr>
                <a:solidFill>
                  <a:srgbClr val="FF0000"/>
                </a:solidFill>
                <a:sym typeface="+mn-ea"/>
              </a:rPr>
              <a:t>来“占位”。</a:t>
            </a:r>
            <a:endParaRPr lang="zh-CN" altLang="en-US" noProof="1"/>
          </a:p>
          <a:p>
            <a:pPr marL="1905" indent="-1905">
              <a:lnSpc>
                <a:spcPct val="80000"/>
              </a:lnSpc>
            </a:pPr>
            <a:endParaRPr lang="en-US" altLang="zh-CN" noProof="1">
              <a:latin typeface="Consolas" panose="020B0609020204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补充内容</a:t>
            </a:r>
            <a:r>
              <a:rPr lang="en-US" altLang="zh-CN"/>
              <a:t>(2)----pass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&gt;&gt;&gt; class A:</a:t>
            </a: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	        pass</a:t>
            </a: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&gt;&gt;&gt; def demo():</a:t>
            </a: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	        pass</a:t>
            </a: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&gt;&gt;&gt; if 5&gt;3:</a:t>
            </a:r>
            <a:endParaRPr lang="en-US" altLang="zh-CN" noProof="1">
              <a:latin typeface="Consolas" panose="020B0609020204030204" charset="0"/>
            </a:endParaRPr>
          </a:p>
          <a:p>
            <a:pPr marL="1905" indent="-344805">
              <a:lnSpc>
                <a:spcPct val="8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	        pass</a:t>
            </a:r>
            <a:endParaRPr lang="en-US" altLang="zh-CN" noProof="1">
              <a:latin typeface="Consolas" panose="020B0609020204030204" charset="0"/>
            </a:endParaRPr>
          </a:p>
          <a:p>
            <a:pPr marL="1905" indent="-1905">
              <a:lnSpc>
                <a:spcPct val="80000"/>
              </a:lnSpc>
            </a:pPr>
            <a:endParaRPr lang="en-US" altLang="zh-CN" noProof="1">
              <a:latin typeface="Consolas" panose="020B0609020204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补充内容</a:t>
            </a:r>
            <a:r>
              <a:rPr lang="en-US" altLang="zh-CN"/>
              <a:t>(3)----</a:t>
            </a:r>
            <a:r>
              <a:rPr lang="en-US" altLang="zh-CN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self</a:t>
            </a:r>
            <a:r>
              <a:rPr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参数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类的所有实例方法都</a:t>
            </a:r>
            <a:r>
              <a:rPr smtClean="0">
                <a:solidFill>
                  <a:srgbClr val="FF0000"/>
                </a:solidFill>
                <a:sym typeface="+mn-ea"/>
              </a:rPr>
              <a:t>必须至少有一个名为self的参数</a:t>
            </a:r>
            <a:r>
              <a:rPr smtClean="0">
                <a:sym typeface="+mn-ea"/>
              </a:rPr>
              <a:t>，并且</a:t>
            </a:r>
            <a:r>
              <a:rPr b="1" smtClean="0">
                <a:solidFill>
                  <a:srgbClr val="FF0000"/>
                </a:solidFill>
                <a:sym typeface="+mn-ea"/>
              </a:rPr>
              <a:t>必须是方法的第一个形参</a:t>
            </a:r>
            <a:r>
              <a:rPr smtClean="0">
                <a:sym typeface="+mn-ea"/>
              </a:rPr>
              <a:t>（如果有多个形参的话），</a:t>
            </a: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zh-CN" altLang="en-US" b="1" dirty="0" smtClean="0"/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b="1" smtClean="0">
                <a:solidFill>
                  <a:srgbClr val="FF0000"/>
                </a:solidFill>
                <a:sym typeface="+mn-ea"/>
              </a:rPr>
              <a:t>self参数代表将来要创建的对象本身</a:t>
            </a:r>
            <a:r>
              <a:rPr smtClean="0">
                <a:sym typeface="+mn-ea"/>
              </a:rPr>
              <a:t>。</a:t>
            </a:r>
            <a:endParaRPr lang="zh-CN" altLang="en-US" dirty="0" smtClean="0"/>
          </a:p>
          <a:p>
            <a:pPr marL="1905" indent="-1905">
              <a:lnSpc>
                <a:spcPct val="80000"/>
              </a:lnSpc>
            </a:pPr>
            <a:endParaRPr lang="en-US" altLang="zh-CN" noProof="1">
              <a:latin typeface="Consolas" panose="020B0609020204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9695"/>
            <a:ext cx="10852150" cy="6241415"/>
          </a:xfrm>
        </p:spPr>
        <p:txBody>
          <a:bodyPr>
            <a:normAutofit fontScale="90000"/>
          </a:bodyPr>
          <a:p>
            <a:pPr marL="1905" indent="-344805">
              <a:lnSpc>
                <a:spcPct val="9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class Car: </a:t>
            </a:r>
            <a:endParaRPr lang="zh-CN" altLang="en-US" noProof="1">
              <a:latin typeface="Consolas" panose="020B0609020204030204" charset="0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r>
              <a:rPr>
                <a:latin typeface="Consolas" panose="020B0609020204030204" charset="0"/>
                <a:sym typeface="+mn-ea"/>
              </a:rPr>
              <a:t>	</a:t>
            </a:r>
            <a:r>
              <a:rPr lang="en-US" altLang="zh-CN" smtClean="0">
                <a:latin typeface="Consolas" panose="020B0609020204030204" charset="0"/>
                <a:sym typeface="+mn-ea"/>
              </a:rPr>
              <a:t> </a:t>
            </a:r>
            <a:r>
              <a:rPr>
                <a:latin typeface="Consolas" panose="020B0609020204030204" charset="0"/>
                <a:sym typeface="+mn-ea"/>
              </a:rPr>
              <a:t>   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def infor(self):</a:t>
            </a:r>
            <a:endParaRPr lang="en-US" altLang="zh-CN" noProof="1">
              <a:solidFill>
                <a:srgbClr val="FF0000"/>
              </a:solidFill>
              <a:latin typeface="Consolas" panose="020B0609020204030204" charset="0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r>
              <a:rPr lang="en-US" altLang="zh-CN" smtClean="0">
                <a:latin typeface="Consolas" panose="020B0609020204030204" charset="0"/>
                <a:sym typeface="+mn-ea"/>
              </a:rPr>
              <a:t> </a:t>
            </a:r>
            <a:r>
              <a:rPr lang="en-US" altLang="zh-CN">
                <a:latin typeface="Consolas" panose="020B0609020204030204" charset="0"/>
                <a:sym typeface="+mn-ea"/>
              </a:rPr>
              <a:t>       print(" This is a car ") </a:t>
            </a:r>
            <a:endParaRPr lang="en-US" altLang="zh-CN">
              <a:latin typeface="Consolas" panose="020B0609020204030204" charset="0"/>
              <a:sym typeface="+mn-ea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endParaRPr lang="en-US" altLang="zh-CN">
              <a:latin typeface="Consolas" panose="020B0609020204030204" charset="0"/>
              <a:sym typeface="+mn-ea"/>
            </a:endParaRPr>
          </a:p>
          <a:p>
            <a:pPr marL="1905" indent="-344805">
              <a:lnSpc>
                <a:spcPct val="90000"/>
              </a:lnSpc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-------------------------------------------------------</a:t>
            </a:r>
            <a:endParaRPr lang="en-US" altLang="zh-CN">
              <a:latin typeface="Consolas" panose="020B0609020204030204" charset="0"/>
              <a:sym typeface="+mn-ea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class Employee:</a:t>
            </a:r>
            <a:endParaRPr lang="zh-CN" altLang="zh-CN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empCount</a:t>
            </a:r>
            <a:r>
              <a:rPr lang="en-US" altLang="zh-CN">
                <a:sym typeface="+mn-ea"/>
              </a:rPr>
              <a:t> = 0         </a:t>
            </a:r>
            <a:r>
              <a:rPr lang="en-US" altLang="zh-CN" smtClean="0">
                <a:sym typeface="+mn-ea"/>
              </a:rPr>
              <a:t>                      # </a:t>
            </a:r>
            <a:r>
              <a:rPr altLang="zh-CN">
                <a:sym typeface="+mn-ea"/>
              </a:rPr>
              <a:t>员工数</a:t>
            </a:r>
            <a:endParaRPr lang="en-US" altLang="zh-CN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def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__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init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__(self, name, salary):</a:t>
            </a:r>
            <a:r>
              <a:rPr lang="en-US" altLang="zh-CN">
                <a:sym typeface="+mn-ea"/>
              </a:rPr>
              <a:t>   </a:t>
            </a:r>
            <a:r>
              <a:rPr lang="en-US" altLang="zh-CN" smtClean="0">
                <a:sym typeface="+mn-ea"/>
              </a:rPr>
              <a:t>  </a:t>
            </a:r>
            <a:r>
              <a:rPr lang="en-US" altLang="zh-CN">
                <a:sym typeface="+mn-ea"/>
              </a:rPr>
              <a:t># </a:t>
            </a:r>
            <a:r>
              <a:rPr altLang="zh-CN">
                <a:sym typeface="+mn-ea"/>
              </a:rPr>
              <a:t>构造方法，初始化属性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。 </a:t>
            </a:r>
            <a:endParaRPr lang="zh-CN" altLang="zh-CN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        self.name = name</a:t>
            </a:r>
            <a:endParaRPr lang="zh-CN" altLang="zh-CN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self.salary</a:t>
            </a:r>
            <a:r>
              <a:rPr lang="en-US" altLang="zh-CN">
                <a:sym typeface="+mn-ea"/>
              </a:rPr>
              <a:t> = salary</a:t>
            </a:r>
            <a:endParaRPr lang="zh-CN" altLang="zh-CN" dirty="0"/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Employee.empCount</a:t>
            </a:r>
            <a:r>
              <a:rPr lang="en-US" altLang="zh-CN">
                <a:sym typeface="+mn-ea"/>
              </a:rPr>
              <a:t> += 1</a:t>
            </a:r>
            <a:endParaRPr lang="zh-CN" altLang="zh-CN" dirty="0"/>
          </a:p>
          <a:p>
            <a:pPr marL="1905" indent="-344805">
              <a:lnSpc>
                <a:spcPct val="90000"/>
              </a:lnSpc>
              <a:buFontTx/>
              <a:buNone/>
            </a:pPr>
            <a:endParaRPr lang="en-US" altLang="zh-CN">
              <a:latin typeface="Consolas" panose="020B0609020204030204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29765"/>
            <a:ext cx="11912600" cy="25101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11.3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属性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5440" y="2134870"/>
            <a:ext cx="1371600" cy="3307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3575" y="2680970"/>
            <a:ext cx="3590290" cy="1732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3865" y="3852545"/>
            <a:ext cx="98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白种人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01420" y="176657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人类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070" y="4805680"/>
            <a:ext cx="3451860" cy="1973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315" y="400050"/>
            <a:ext cx="2026920" cy="18135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72450" y="6320155"/>
            <a:ext cx="98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黑</a:t>
            </a:r>
            <a:r>
              <a:rPr lang="zh-CN" altLang="en-US"/>
              <a:t>种人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72450" y="1845310"/>
            <a:ext cx="98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黄</a:t>
            </a:r>
            <a:r>
              <a:rPr lang="zh-CN" altLang="en-US"/>
              <a:t>种人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235" y="400050"/>
            <a:ext cx="1506855" cy="174879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1778000" y="1412240"/>
            <a:ext cx="2373630" cy="20478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778000" y="4051935"/>
            <a:ext cx="2446020" cy="19691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778000" y="3759200"/>
            <a:ext cx="2463165" cy="577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575560" y="3390900"/>
            <a:ext cx="1097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实例化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创建对象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063865" y="120650"/>
            <a:ext cx="109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实例</a:t>
            </a:r>
            <a:r>
              <a:rPr lang="en-US" altLang="zh-CN" sz="2800" b="1">
                <a:solidFill>
                  <a:srgbClr val="FF0000"/>
                </a:solidFill>
              </a:rPr>
              <a:t>1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12075" y="2520315"/>
            <a:ext cx="109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实例</a:t>
            </a:r>
            <a:r>
              <a:rPr lang="en-US" altLang="zh-CN" sz="2800" b="1">
                <a:solidFill>
                  <a:srgbClr val="FF0000"/>
                </a:solidFill>
              </a:rPr>
              <a:t>2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11160" y="4919980"/>
            <a:ext cx="109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实例</a:t>
            </a:r>
            <a:r>
              <a:rPr lang="en-US" altLang="zh-CN" sz="2800" b="1">
                <a:solidFill>
                  <a:srgbClr val="FF0000"/>
                </a:solidFill>
              </a:rPr>
              <a:t>3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32560" y="4220845"/>
            <a:ext cx="140716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类属性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legs=2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arms=2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实例属性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skin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hair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eyes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06940" y="0"/>
            <a:ext cx="238506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类属性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legs=2  arms=2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实例属性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skin=‘yellow'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hair=’black'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eyes=‘black’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807450" y="2284095"/>
            <a:ext cx="251079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类属性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legs=2  arms=2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实例属性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skin=‘white'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hair=’colourful'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eyes=‘colourful’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81210" y="4638675"/>
            <a:ext cx="238506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类属性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legs=2  arms=2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实例属性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skin=‘white'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hair=’black</a:t>
            </a:r>
            <a:r>
              <a:rPr lang="en-US" altLang="zh-CN" sz="2400" b="1">
                <a:solidFill>
                  <a:srgbClr val="FF0000"/>
                </a:solidFill>
              </a:rPr>
              <a:t>'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eyes=‘black</a:t>
            </a:r>
            <a:r>
              <a:rPr lang="en-US" altLang="zh-CN" sz="2400" b="1">
                <a:solidFill>
                  <a:srgbClr val="FF0000"/>
                </a:solidFill>
              </a:rPr>
              <a:t>’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5440" y="2134870"/>
            <a:ext cx="1371600" cy="3307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1420" y="176657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学生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15" y="400050"/>
            <a:ext cx="2156460" cy="19297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315" y="3233420"/>
            <a:ext cx="1790065" cy="207772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1778000" y="1412240"/>
            <a:ext cx="2373630" cy="20478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778000" y="3759200"/>
            <a:ext cx="2463165" cy="577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575560" y="3390900"/>
            <a:ext cx="1097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实例化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创建对象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00825" y="212090"/>
            <a:ext cx="109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实例</a:t>
            </a:r>
            <a:r>
              <a:rPr lang="en-US" altLang="zh-CN" sz="2800" b="1">
                <a:solidFill>
                  <a:srgbClr val="FF0000"/>
                </a:solidFill>
              </a:rPr>
              <a:t>1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32560" y="4220845"/>
            <a:ext cx="164211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类属性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年级</a:t>
            </a:r>
            <a:r>
              <a:rPr lang="en-US" altLang="zh-CN" sz="2400" b="1">
                <a:solidFill>
                  <a:srgbClr val="FF0000"/>
                </a:solidFill>
              </a:rPr>
              <a:t>2020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专业物理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实例属性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  </a:t>
            </a:r>
            <a:r>
              <a:rPr lang="zh-CN" altLang="en-US" sz="2400" b="1">
                <a:solidFill>
                  <a:srgbClr val="FF0000"/>
                </a:solidFill>
              </a:rPr>
              <a:t>姓名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性别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学号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43900" y="91440"/>
            <a:ext cx="1660525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类属性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  年级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2020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  专业物理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实例属性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  <a:sym typeface="+mn-ea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姓名 张三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  性别  女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  学号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001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00825" y="3752850"/>
            <a:ext cx="109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实例</a:t>
            </a:r>
            <a:r>
              <a:rPr lang="en-US" altLang="zh-CN" sz="2800" b="1">
                <a:solidFill>
                  <a:srgbClr val="FF0000"/>
                </a:solidFill>
              </a:rPr>
              <a:t>2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43900" y="3632200"/>
            <a:ext cx="174498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类属性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  年级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2020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  专业物理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实例属性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  <a:sym typeface="+mn-ea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姓名  李四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  性别  男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  学号 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002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0150" y="894080"/>
            <a:ext cx="114300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40" y="4728210"/>
            <a:ext cx="982980" cy="1363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20" y="1835150"/>
            <a:ext cx="1143000" cy="1363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0" y="0"/>
            <a:ext cx="1082040" cy="1310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495" y="5662295"/>
            <a:ext cx="1274445" cy="1114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40" y="5618480"/>
            <a:ext cx="1135380" cy="1158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540" y="3516630"/>
            <a:ext cx="998220" cy="12115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0"/>
            <a:ext cx="3253740" cy="24917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607820" y="2920365"/>
            <a:ext cx="227266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类属性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  有屋顶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  有窗户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  有支柱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实例属性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  </a:t>
            </a:r>
            <a:r>
              <a:rPr lang="zh-CN" altLang="en-US" sz="2400" b="1">
                <a:solidFill>
                  <a:srgbClr val="FF0000"/>
                </a:solidFill>
              </a:rPr>
              <a:t> 屋顶颜色形状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   窗户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颜色形状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   样式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颜色形状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</a:rPr>
              <a:t>等等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>
            <a:stCxn id="15" idx="3"/>
            <a:endCxn id="8" idx="1"/>
          </p:cNvCxnSpPr>
          <p:nvPr/>
        </p:nvCxnSpPr>
        <p:spPr>
          <a:xfrm flipV="1">
            <a:off x="4760595" y="655320"/>
            <a:ext cx="3164840" cy="590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5" idx="3"/>
            <a:endCxn id="5" idx="1"/>
          </p:cNvCxnSpPr>
          <p:nvPr/>
        </p:nvCxnSpPr>
        <p:spPr>
          <a:xfrm>
            <a:off x="4760595" y="1245870"/>
            <a:ext cx="4131310" cy="3797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3"/>
            <a:endCxn id="7" idx="1"/>
          </p:cNvCxnSpPr>
          <p:nvPr/>
        </p:nvCxnSpPr>
        <p:spPr>
          <a:xfrm>
            <a:off x="4760595" y="1245870"/>
            <a:ext cx="3065780" cy="12712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6" idx="1"/>
          </p:cNvCxnSpPr>
          <p:nvPr/>
        </p:nvCxnSpPr>
        <p:spPr>
          <a:xfrm>
            <a:off x="4794250" y="1268730"/>
            <a:ext cx="3230245" cy="41414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5" idx="3"/>
            <a:endCxn id="12" idx="1"/>
          </p:cNvCxnSpPr>
          <p:nvPr/>
        </p:nvCxnSpPr>
        <p:spPr>
          <a:xfrm>
            <a:off x="4760595" y="1245870"/>
            <a:ext cx="4203700" cy="2876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1" idx="0"/>
          </p:cNvCxnSpPr>
          <p:nvPr/>
        </p:nvCxnSpPr>
        <p:spPr>
          <a:xfrm>
            <a:off x="4794250" y="1268730"/>
            <a:ext cx="2159635" cy="43497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722495" y="1196975"/>
            <a:ext cx="648335" cy="43922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370830" y="64135"/>
            <a:ext cx="201930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实例化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创建不同对象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什么是属性？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属性是类中对象所具有的性质，即数据值，又称为</a:t>
            </a:r>
            <a:r>
              <a:rPr lang="zh-CN" altLang="en-US">
                <a:solidFill>
                  <a:srgbClr val="FF0000"/>
                </a:solidFill>
              </a:rPr>
              <a:t>数据成员</a:t>
            </a:r>
            <a:endParaRPr lang="zh-CN" altLang="en-US"/>
          </a:p>
          <a:p>
            <a:r>
              <a:rPr lang="zh-CN" altLang="en-US"/>
              <a:t>属性实际上就是定义在类中的变量</a:t>
            </a:r>
            <a:endParaRPr lang="zh-CN" altLang="en-US"/>
          </a:p>
          <a:p>
            <a:r>
              <a:rPr lang="zh-CN" altLang="en-US"/>
              <a:t>属性的分类</a:t>
            </a:r>
            <a:endParaRPr lang="zh-CN" altLang="en-US"/>
          </a:p>
          <a:p>
            <a:pPr lvl="1"/>
            <a:r>
              <a:rPr lang="zh-CN" altLang="en-US"/>
              <a:t>根据定义的位置分：实例属性（常</a:t>
            </a:r>
            <a:r>
              <a:rPr lang="zh-CN" altLang="en-US"/>
              <a:t>改）、类属性（不常改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根据访问控制权限分：私有属性（不可共享）、公有属性（可共享）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>
              <a:buNone/>
            </a:pPr>
            <a:r>
              <a:rPr lang="en-US" altLang="zh-CN" dirty="0"/>
              <a:t>11.1.1	</a:t>
            </a:r>
            <a:r>
              <a:rPr dirty="0"/>
              <a:t>面向过程与面向对象</a:t>
            </a:r>
            <a:endParaRPr dirty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/>
          </a:bodyPr>
          <a:lstStyle/>
          <a:p>
            <a:pPr marL="514350" indent="-514350">
              <a:buAutoNum type="arabicPeriod"/>
            </a:pPr>
            <a:r>
              <a:rPr lang="zh-CN" altLang="en-US" dirty="0"/>
              <a:t>面向过程程序设计</a:t>
            </a:r>
            <a:endParaRPr lang="en-US" altLang="zh-CN" dirty="0"/>
          </a:p>
          <a:p>
            <a:pPr lvl="1"/>
            <a:r>
              <a:rPr lang="zh-CN" altLang="en-US" dirty="0"/>
              <a:t>主张使用顺序、选择、循环</a:t>
            </a:r>
            <a:r>
              <a:rPr lang="zh-CN" altLang="en-US" dirty="0">
                <a:solidFill>
                  <a:srgbClr val="FF0000"/>
                </a:solidFill>
              </a:rPr>
              <a:t>三种基本结构</a:t>
            </a:r>
            <a:r>
              <a:rPr lang="zh-CN" altLang="en-US" dirty="0"/>
              <a:t>来嵌套连结成具有复杂层次的“结构化程序”，严格控制GOTO语句的使用</a:t>
            </a:r>
            <a:endParaRPr lang="en-US" altLang="zh-CN" dirty="0"/>
          </a:p>
          <a:p>
            <a:pPr lvl="1"/>
            <a:r>
              <a:rPr lang="zh-CN" altLang="en-US" dirty="0"/>
              <a:t>采用“</a:t>
            </a:r>
            <a:r>
              <a:rPr lang="zh-CN" altLang="en-US" dirty="0">
                <a:solidFill>
                  <a:srgbClr val="FF0000"/>
                </a:solidFill>
              </a:rPr>
              <a:t>自顶而下，逐步求精</a:t>
            </a:r>
            <a:r>
              <a:rPr lang="zh-CN" altLang="en-US" dirty="0"/>
              <a:t>”的设计方法</a:t>
            </a:r>
            <a:endParaRPr lang="en-US" altLang="zh-CN" dirty="0"/>
          </a:p>
          <a:p>
            <a:pPr lvl="1"/>
            <a:r>
              <a:rPr lang="zh-CN" altLang="en-US" dirty="0"/>
              <a:t>采用“</a:t>
            </a:r>
            <a:r>
              <a:rPr lang="zh-CN" altLang="en-US" dirty="0">
                <a:solidFill>
                  <a:srgbClr val="FF0000"/>
                </a:solidFill>
              </a:rPr>
              <a:t>模块化</a:t>
            </a:r>
            <a:r>
              <a:rPr lang="zh-CN" altLang="en-US" dirty="0"/>
              <a:t>”编程方法，将程序结构按功能划分为若干个基本模块，自顶向下、分而治之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Click="0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11.3.1 </a:t>
            </a:r>
            <a:r>
              <a:t>实例属性和类属性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CN" altLang="en-US"/>
              <a:t>实例属性</a:t>
            </a:r>
            <a:endParaRPr lang="zh-CN" altLang="en-US"/>
          </a:p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属于</a:t>
            </a:r>
            <a:r>
              <a:rPr b="1" smtClean="0">
                <a:solidFill>
                  <a:srgbClr val="FF0000"/>
                </a:solidFill>
                <a:sym typeface="+mn-ea"/>
              </a:rPr>
              <a:t>实例的数据成员</a:t>
            </a:r>
            <a:r>
              <a:rPr smtClean="0">
                <a:sym typeface="+mn-ea"/>
              </a:rPr>
              <a:t>一般是指</a:t>
            </a:r>
            <a:r>
              <a:rPr b="1" smtClean="0">
                <a:solidFill>
                  <a:schemeClr val="tx1"/>
                </a:solidFill>
                <a:sym typeface="+mn-ea"/>
              </a:rPr>
              <a:t>在构造函数</a:t>
            </a:r>
            <a:r>
              <a:rPr lang="en-US" altLang="zh-CN" b="1" smtClean="0">
                <a:solidFill>
                  <a:schemeClr val="tx1"/>
                </a:solidFill>
                <a:sym typeface="+mn-ea"/>
              </a:rPr>
              <a:t>__</a:t>
            </a:r>
            <a:r>
              <a:rPr lang="en-US" altLang="zh-CN" b="1" dirty="0" err="1" smtClean="0">
                <a:solidFill>
                  <a:schemeClr val="tx1"/>
                </a:solidFill>
                <a:sym typeface="+mn-ea"/>
              </a:rPr>
              <a:t>init</a:t>
            </a:r>
            <a:r>
              <a:rPr lang="en-US" altLang="zh-CN" b="1" smtClean="0">
                <a:solidFill>
                  <a:schemeClr val="tx1"/>
                </a:solidFill>
                <a:sym typeface="+mn-ea"/>
              </a:rPr>
              <a:t>__()</a:t>
            </a:r>
            <a:r>
              <a:rPr b="1" smtClean="0">
                <a:solidFill>
                  <a:schemeClr val="tx1"/>
                </a:solidFill>
                <a:sym typeface="+mn-ea"/>
              </a:rPr>
              <a:t>中定义的</a:t>
            </a:r>
            <a:r>
              <a:rPr smtClean="0">
                <a:solidFill>
                  <a:schemeClr val="tx1"/>
                </a:solidFill>
                <a:sym typeface="+mn-ea"/>
              </a:rPr>
              <a:t>，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endParaRPr lang="zh-CN" altLang="en-US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b="1" smtClean="0">
                <a:solidFill>
                  <a:schemeClr val="tx1"/>
                </a:solidFill>
                <a:sym typeface="+mn-ea"/>
              </a:rPr>
              <a:t>定义和使用时必须以</a:t>
            </a:r>
            <a:r>
              <a:rPr lang="en-US" altLang="zh-CN" b="1" smtClean="0">
                <a:solidFill>
                  <a:schemeClr val="tx1"/>
                </a:solidFill>
                <a:sym typeface="+mn-ea"/>
              </a:rPr>
              <a:t>self</a:t>
            </a:r>
            <a:r>
              <a:rPr b="1" smtClean="0">
                <a:solidFill>
                  <a:schemeClr val="tx1"/>
                </a:solidFill>
                <a:sym typeface="+mn-ea"/>
              </a:rPr>
              <a:t>作为前缀</a:t>
            </a:r>
            <a:r>
              <a:rPr smtClean="0">
                <a:solidFill>
                  <a:schemeClr val="tx1"/>
                </a:solidFill>
                <a:sym typeface="+mn-ea"/>
              </a:rPr>
              <a:t>；</a:t>
            </a:r>
            <a:endParaRPr lang="zh-CN" altLang="en-US" dirty="0" smtClean="0"/>
          </a:p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endParaRPr lang="zh-CN" altLang="en-US" dirty="0" smtClean="0"/>
          </a:p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属于</a:t>
            </a:r>
            <a:r>
              <a:rPr smtClean="0">
                <a:solidFill>
                  <a:srgbClr val="FF0000"/>
                </a:solidFill>
                <a:sym typeface="+mn-ea"/>
              </a:rPr>
              <a:t>类的数据成员</a:t>
            </a:r>
            <a:r>
              <a:rPr smtClean="0">
                <a:sym typeface="+mn-ea"/>
              </a:rPr>
              <a:t>是在类中所有方法之外定义的。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11.3.1 </a:t>
            </a:r>
            <a:r>
              <a:t>实例属性和类属性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CN" altLang="en-US"/>
              <a:t>实例属性</a:t>
            </a:r>
            <a:endParaRPr lang="zh-CN" altLang="en-US"/>
          </a:p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在主程序中（或类的外部），</a:t>
            </a:r>
            <a:r>
              <a:rPr b="1" smtClean="0">
                <a:solidFill>
                  <a:srgbClr val="FF0000"/>
                </a:solidFill>
                <a:sym typeface="+mn-ea"/>
              </a:rPr>
              <a:t>实例属性属于实例</a:t>
            </a:r>
            <a:r>
              <a:rPr lang="en-US" altLang="zh-CN" b="1" smtClean="0">
                <a:solidFill>
                  <a:srgbClr val="FF0000"/>
                </a:solidFill>
                <a:sym typeface="+mn-ea"/>
              </a:rPr>
              <a:t>(</a:t>
            </a:r>
            <a:r>
              <a:rPr b="1" smtClean="0">
                <a:solidFill>
                  <a:srgbClr val="FF0000"/>
                </a:solidFill>
                <a:sym typeface="+mn-ea"/>
              </a:rPr>
              <a:t>对象</a:t>
            </a:r>
            <a:r>
              <a:rPr lang="en-US" altLang="zh-CN" b="1" smtClean="0">
                <a:solidFill>
                  <a:srgbClr val="FF0000"/>
                </a:solidFill>
                <a:sym typeface="+mn-ea"/>
              </a:rPr>
              <a:t>)</a:t>
            </a:r>
            <a:r>
              <a:rPr smtClean="0">
                <a:sym typeface="+mn-ea"/>
              </a:rPr>
              <a:t>，只能通过对象名访问；</a:t>
            </a:r>
            <a:endParaRPr lang="zh-CN" altLang="en-US" dirty="0" smtClean="0"/>
          </a:p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endParaRPr lang="zh-CN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11.3.1 </a:t>
            </a:r>
            <a:r>
              <a:t>实例属性和类属性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、</a:t>
            </a:r>
            <a:r>
              <a:rPr>
                <a:sym typeface="+mn-ea"/>
              </a:rPr>
              <a:t>实例属性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 algn="l">
              <a:buNone/>
            </a:pPr>
            <a:endParaRPr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>
                <a:solidFill>
                  <a:srgbClr val="FF0000"/>
                </a:solidFill>
                <a:sym typeface="+mn-ea"/>
              </a:rPr>
              <a:t>总结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 algn="l">
              <a:buNone/>
            </a:pPr>
            <a:r>
              <a:rPr>
                <a:sym typeface="+mn-ea"/>
              </a:rPr>
              <a:t>类外引用实例属性用：   对象名</a:t>
            </a:r>
            <a:r>
              <a:rPr lang="en-US" altLang="zh-CN">
                <a:sym typeface="+mn-ea"/>
              </a:rPr>
              <a:t>.</a:t>
            </a:r>
            <a:r>
              <a:rPr>
                <a:sym typeface="+mn-ea"/>
              </a:rPr>
              <a:t>属性名</a:t>
            </a:r>
            <a:endParaRPr lang="zh-CN" altLang="en-US"/>
          </a:p>
          <a:p>
            <a:pPr marL="0" indent="0" algn="l">
              <a:buNone/>
            </a:pPr>
            <a:r>
              <a:rPr>
                <a:sym typeface="+mn-ea"/>
              </a:rPr>
              <a:t>类内引用实例属性用：   </a:t>
            </a:r>
            <a:r>
              <a:rPr lang="en-US" altLang="zh-CN">
                <a:sym typeface="+mn-ea"/>
              </a:rPr>
              <a:t>self.</a:t>
            </a:r>
            <a:r>
              <a:rPr>
                <a:sym typeface="+mn-ea"/>
              </a:rPr>
              <a:t>属性名</a:t>
            </a:r>
            <a:endParaRPr lang="zh-CN" altLang="en-US"/>
          </a:p>
          <a:p>
            <a:pPr marL="514350" indent="-514350">
              <a:buAutoNum type="arabicPeriod"/>
            </a:pP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11.3.1 </a:t>
            </a:r>
            <a:r>
              <a:t>实例属性和类属性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36955"/>
            <a:ext cx="10852150" cy="5750560"/>
          </a:xfrm>
        </p:spPr>
        <p:txBody>
          <a:bodyPr>
            <a:normAutofit fontScale="90000"/>
          </a:bodyPr>
          <a:lstStyle/>
          <a:p>
            <a:pPr marL="514350" indent="-514350">
              <a:buAutoNum type="arabicPeriod"/>
            </a:pPr>
            <a:r>
              <a:rPr lang="zh-CN" altLang="en-US"/>
              <a:t>实例属性</a:t>
            </a:r>
            <a:endParaRPr lang="zh-CN" altLang="en-US"/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&gt;&gt;&gt; class Car:</a:t>
            </a:r>
            <a:endParaRPr lang="en-US" altLang="zh-CN" noProof="1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    </a:t>
            </a:r>
            <a:r>
              <a:rPr lang="en-US" altLang="zh-CN" smtClean="0">
                <a:latin typeface="Consolas" panose="020B0609020204030204" charset="0"/>
                <a:sym typeface="+mn-ea"/>
              </a:rPr>
              <a:t>	</a:t>
            </a:r>
            <a:r>
              <a:rPr lang="en-US" altLang="zh-CN" smtClean="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price</a:t>
            </a:r>
            <a:r>
              <a:rPr lang="en-US" altLang="zh-CN" smtClean="0">
                <a:latin typeface="Consolas" panose="020B0609020204030204" charset="0"/>
                <a:sym typeface="+mn-ea"/>
              </a:rPr>
              <a:t> </a:t>
            </a:r>
            <a:r>
              <a:rPr lang="en-US" altLang="zh-CN">
                <a:latin typeface="Consolas" panose="020B0609020204030204" charset="0"/>
                <a:sym typeface="+mn-ea"/>
              </a:rPr>
              <a:t>= 100000            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#</a:t>
            </a:r>
            <a:r>
              <a:rPr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定义类属性</a:t>
            </a:r>
            <a:endParaRPr lang="zh-CN" altLang="en-US" noProof="1">
              <a:solidFill>
                <a:srgbClr val="FF0000"/>
              </a:solidFill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>
                <a:latin typeface="Consolas" panose="020B0609020204030204" charset="0"/>
                <a:sym typeface="+mn-ea"/>
              </a:rPr>
              <a:t>    </a:t>
            </a:r>
            <a:r>
              <a:rPr lang="en-US" altLang="zh-CN" smtClean="0">
                <a:latin typeface="Consolas" panose="020B0609020204030204" charset="0"/>
                <a:sym typeface="+mn-ea"/>
              </a:rPr>
              <a:t>	def </a:t>
            </a:r>
            <a:r>
              <a:rPr lang="en-US" altLang="zh-CN">
                <a:latin typeface="Consolas" panose="020B0609020204030204" charset="0"/>
                <a:sym typeface="+mn-ea"/>
              </a:rPr>
              <a:t>__init__(self, c):</a:t>
            </a:r>
            <a:endParaRPr lang="en-US" altLang="zh-CN" noProof="1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        </a:t>
            </a:r>
            <a:r>
              <a:rPr lang="en-US" altLang="zh-CN" smtClean="0">
                <a:latin typeface="Consolas" panose="020B0609020204030204" charset="0"/>
                <a:sym typeface="+mn-ea"/>
              </a:rPr>
              <a:t>	</a:t>
            </a:r>
            <a:r>
              <a:rPr lang="en-US" altLang="zh-CN" smtClean="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self.color</a:t>
            </a:r>
            <a:r>
              <a:rPr lang="en-US" altLang="zh-CN" smtClean="0">
                <a:latin typeface="Consolas" panose="020B0609020204030204" charset="0"/>
                <a:sym typeface="+mn-ea"/>
              </a:rPr>
              <a:t> </a:t>
            </a:r>
            <a:r>
              <a:rPr lang="en-US" altLang="zh-CN">
                <a:latin typeface="Consolas" panose="020B0609020204030204" charset="0"/>
                <a:sym typeface="+mn-ea"/>
              </a:rPr>
              <a:t>= c       </a:t>
            </a:r>
            <a:r>
              <a:rPr lang="en-US" altLang="zh-CN" smtClean="0">
                <a:latin typeface="Consolas" panose="020B0609020204030204" charset="0"/>
                <a:sym typeface="+mn-ea"/>
              </a:rPr>
              <a:t> </a:t>
            </a:r>
            <a:r>
              <a:rPr lang="en-US" altLang="zh-CN" smtClean="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#</a:t>
            </a:r>
            <a:r>
              <a:rPr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定义实例属性</a:t>
            </a:r>
            <a:endParaRPr>
              <a:solidFill>
                <a:srgbClr val="FF0000"/>
              </a:solidFill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endParaRPr>
              <a:solidFill>
                <a:srgbClr val="FF0000"/>
              </a:solidFill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&gt;&gt;&gt; car1=Car('red')            #</a:t>
            </a:r>
            <a:r>
              <a:rPr>
                <a:latin typeface="Consolas" panose="020B0609020204030204" charset="0"/>
                <a:sym typeface="+mn-ea"/>
              </a:rPr>
              <a:t>新建一个实例 </a:t>
            </a:r>
            <a:endParaRPr lang="zh-CN" altLang="en-US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&gt;&gt;&gt; print(</a:t>
            </a:r>
            <a:r>
              <a:rPr lang="en-US" altLang="zh-CN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car1.color,car1.price)</a:t>
            </a:r>
            <a:endParaRPr lang="en-US" altLang="zh-CN" noProof="1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>
                <a:latin typeface="Consolas" panose="020B0609020204030204" charset="0"/>
                <a:sym typeface="+mn-ea"/>
              </a:rPr>
              <a:t>red 100000</a:t>
            </a:r>
            <a:endParaRPr lang="en-US" altLang="zh-CN" noProof="1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675130"/>
          </a:xfrm>
        </p:spPr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11-2 定义一个Student类，设置有实例属性ID、name、sex，分别创建两个对象st1和st2，并通过调用方法输出其姓名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935" y="2878455"/>
            <a:ext cx="5610860" cy="312991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/>
              <a:t>class Student: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def __init__(self, ID, name, sex):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</a:t>
            </a:r>
            <a:r>
              <a:rPr lang="zh-CN" altLang="en-US" sz="2400">
                <a:solidFill>
                  <a:srgbClr val="FF0000"/>
                </a:solidFill>
              </a:rPr>
              <a:t>self.ID = ID </a:t>
            </a:r>
            <a:endParaRPr lang="zh-CN" altLang="en-US" sz="2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FF0000"/>
                </a:solidFill>
              </a:rPr>
              <a:t>        self.name = name</a:t>
            </a:r>
            <a:endParaRPr lang="zh-CN" altLang="en-US" sz="2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FF0000"/>
                </a:solidFill>
              </a:rPr>
              <a:t>        self.sex = sex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568440" y="2878455"/>
            <a:ext cx="5398135" cy="34486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>
              <a:lnSpc>
                <a:spcPct val="130000"/>
              </a:lnSpc>
            </a:pPr>
            <a:r>
              <a:rPr lang="en-US" sz="2400">
                <a:latin typeface="+mn-ea"/>
                <a:ea typeface="+mn-ea"/>
                <a:cs typeface="+mn-ea"/>
              </a:rPr>
              <a:t>     def sayhello(self):  </a:t>
            </a:r>
            <a:endParaRPr lang="en-US" sz="2400">
              <a:latin typeface="+mn-ea"/>
              <a:ea typeface="+mn-ea"/>
              <a:cs typeface="+mn-ea"/>
            </a:endParaRPr>
          </a:p>
          <a:p>
            <a:pPr marL="266700" indent="-266700">
              <a:lnSpc>
                <a:spcPct val="130000"/>
              </a:lnSpc>
            </a:pPr>
            <a:r>
              <a:rPr lang="en-US" sz="2400">
                <a:latin typeface="+mn-ea"/>
                <a:ea typeface="+mn-ea"/>
                <a:cs typeface="+mn-ea"/>
              </a:rPr>
              <a:t>         fmt = "Hello, "</a:t>
            </a:r>
            <a:endParaRPr lang="en-US" sz="2400">
              <a:latin typeface="+mn-ea"/>
              <a:ea typeface="+mn-ea"/>
              <a:cs typeface="+mn-ea"/>
            </a:endParaRPr>
          </a:p>
          <a:p>
            <a:pPr marL="266700" indent="-266700">
              <a:lnSpc>
                <a:spcPct val="130000"/>
              </a:lnSpc>
            </a:pPr>
            <a:r>
              <a:rPr lang="en-US" sz="2400">
                <a:latin typeface="+mn-ea"/>
                <a:ea typeface="+mn-ea"/>
                <a:cs typeface="+mn-ea"/>
              </a:rPr>
              <a:t>        if </a:t>
            </a:r>
            <a:r>
              <a:rPr lang="en-US" sz="240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self.sex </a:t>
            </a:r>
            <a:r>
              <a:rPr lang="en-US" sz="2400">
                <a:latin typeface="+mn-ea"/>
                <a:ea typeface="+mn-ea"/>
                <a:cs typeface="+mn-ea"/>
              </a:rPr>
              <a:t>== "female":</a:t>
            </a:r>
            <a:endParaRPr lang="en-US" sz="2400">
              <a:latin typeface="+mn-ea"/>
              <a:ea typeface="+mn-ea"/>
              <a:cs typeface="+mn-ea"/>
            </a:endParaRPr>
          </a:p>
          <a:p>
            <a:pPr marL="266700" indent="-266700">
              <a:lnSpc>
                <a:spcPct val="130000"/>
              </a:lnSpc>
            </a:pPr>
            <a:r>
              <a:rPr lang="en-US" sz="2400">
                <a:latin typeface="+mn-ea"/>
                <a:ea typeface="+mn-ea"/>
                <a:cs typeface="+mn-ea"/>
              </a:rPr>
              <a:t>             fmt = fmt + "Ms. {}!"</a:t>
            </a:r>
            <a:endParaRPr lang="en-US" sz="2400">
              <a:latin typeface="+mn-ea"/>
              <a:ea typeface="+mn-ea"/>
              <a:cs typeface="+mn-ea"/>
            </a:endParaRPr>
          </a:p>
          <a:p>
            <a:pPr marL="266700" indent="-266700">
              <a:lnSpc>
                <a:spcPct val="130000"/>
              </a:lnSpc>
            </a:pPr>
            <a:r>
              <a:rPr lang="en-US" sz="2400">
                <a:latin typeface="+mn-ea"/>
                <a:ea typeface="+mn-ea"/>
                <a:cs typeface="+mn-ea"/>
              </a:rPr>
              <a:t>         else:</a:t>
            </a:r>
            <a:endParaRPr lang="en-US" sz="2400">
              <a:latin typeface="+mn-ea"/>
              <a:ea typeface="+mn-ea"/>
              <a:cs typeface="+mn-ea"/>
            </a:endParaRPr>
          </a:p>
          <a:p>
            <a:pPr marL="266700" indent="-266700">
              <a:lnSpc>
                <a:spcPct val="130000"/>
              </a:lnSpc>
            </a:pPr>
            <a:r>
              <a:rPr lang="en-US" sz="2400">
                <a:latin typeface="+mn-ea"/>
                <a:ea typeface="+mn-ea"/>
                <a:cs typeface="+mn-ea"/>
              </a:rPr>
              <a:t>             fmt = fmt + "Mr. {}!"</a:t>
            </a:r>
            <a:endParaRPr lang="en-US" sz="2400">
              <a:latin typeface="+mn-ea"/>
              <a:ea typeface="+mn-ea"/>
              <a:cs typeface="+mn-ea"/>
            </a:endParaRPr>
          </a:p>
          <a:p>
            <a:pPr marL="266700" indent="-266700">
              <a:lnSpc>
                <a:spcPct val="130000"/>
              </a:lnSpc>
            </a:pPr>
            <a:r>
              <a:rPr lang="en-US" sz="2400">
                <a:latin typeface="+mn-ea"/>
                <a:ea typeface="+mn-ea"/>
                <a:cs typeface="+mn-ea"/>
              </a:rPr>
              <a:t>         print(fmt.format(</a:t>
            </a:r>
            <a:r>
              <a:rPr lang="en-US" sz="240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self.name</a:t>
            </a:r>
            <a:r>
              <a:rPr lang="en-US" sz="2400">
                <a:latin typeface="+mn-ea"/>
                <a:ea typeface="+mn-ea"/>
                <a:cs typeface="+mn-ea"/>
              </a:rPr>
              <a:t>))</a:t>
            </a:r>
            <a:endParaRPr lang="zh-CN" altLang="en-US" sz="2400">
              <a:latin typeface="+mn-ea"/>
              <a:ea typeface="+mn-ea"/>
              <a:cs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39470" y="3500755"/>
            <a:ext cx="5328285" cy="2448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3719195" y="2420620"/>
            <a:ext cx="1800225" cy="648335"/>
          </a:xfrm>
          <a:prstGeom prst="borderCallout1">
            <a:avLst>
              <a:gd name="adj1" fmla="val 30852"/>
              <a:gd name="adj2" fmla="val -1269"/>
              <a:gd name="adj3" fmla="val 173555"/>
              <a:gd name="adj4" fmla="val -32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构造方法</a:t>
            </a:r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6826885" y="2924810"/>
            <a:ext cx="5101590" cy="35280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9119870" y="1916430"/>
            <a:ext cx="2160270" cy="720090"/>
          </a:xfrm>
          <a:prstGeom prst="borderCallout1">
            <a:avLst>
              <a:gd name="adj1" fmla="val 60493"/>
              <a:gd name="adj2" fmla="val 470"/>
              <a:gd name="adj3" fmla="val 145502"/>
              <a:gd name="adj4" fmla="val -2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实例方法</a:t>
            </a:r>
            <a:endParaRPr lang="zh-CN" altLang="en-US" sz="2400"/>
          </a:p>
        </p:txBody>
      </p:sp>
      <p:sp>
        <p:nvSpPr>
          <p:cNvPr id="9" name="圆角矩形 8"/>
          <p:cNvSpPr/>
          <p:nvPr/>
        </p:nvSpPr>
        <p:spPr>
          <a:xfrm>
            <a:off x="1271270" y="4149090"/>
            <a:ext cx="2087880" cy="50355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线形标注 1 9"/>
          <p:cNvSpPr/>
          <p:nvPr/>
        </p:nvSpPr>
        <p:spPr>
          <a:xfrm>
            <a:off x="4295775" y="4076700"/>
            <a:ext cx="1656080" cy="845185"/>
          </a:xfrm>
          <a:prstGeom prst="borderCallout1">
            <a:avLst>
              <a:gd name="adj1" fmla="val 24342"/>
              <a:gd name="adj2" fmla="val 268"/>
              <a:gd name="adj3" fmla="val 35687"/>
              <a:gd name="adj4" fmla="val -58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定义实例属性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1931035" y="6111240"/>
            <a:ext cx="2940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接下一页（续）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接上页（续）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539240"/>
            <a:ext cx="10852150" cy="457835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st1 = Student("1111","Holly","female")      # 创建第一个对象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st1.sayhello()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st2 = Student("2222","John","male")       # 创建第二个对象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st2.sayhello()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print(st1.name, "的学号是", </a:t>
            </a:r>
            <a:r>
              <a:rPr lang="zh-CN" altLang="en-US">
                <a:solidFill>
                  <a:srgbClr val="FF0000"/>
                </a:solidFill>
              </a:rPr>
              <a:t>st1.ID</a:t>
            </a:r>
            <a:r>
              <a:rPr lang="zh-CN" altLang="en-US"/>
              <a:t>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04835" y="0"/>
            <a:ext cx="3987165" cy="1383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Hello, Ms. Holly!</a:t>
            </a:r>
            <a:endParaRPr lang="zh-CN" altLang="en-US" sz="2800"/>
          </a:p>
          <a:p>
            <a:r>
              <a:rPr lang="zh-CN" altLang="en-US" sz="2800"/>
              <a:t>Hello, Mr. John!</a:t>
            </a:r>
            <a:endParaRPr lang="zh-CN" altLang="en-US" sz="2800"/>
          </a:p>
          <a:p>
            <a:r>
              <a:rPr lang="zh-CN" altLang="en-US" sz="2800"/>
              <a:t>Holly 的学号是 1111</a:t>
            </a:r>
            <a:endParaRPr lang="zh-CN" altLang="en-US" sz="2800"/>
          </a:p>
        </p:txBody>
      </p:sp>
      <p:sp>
        <p:nvSpPr>
          <p:cNvPr id="5" name="圆角矩形 4"/>
          <p:cNvSpPr/>
          <p:nvPr/>
        </p:nvSpPr>
        <p:spPr>
          <a:xfrm>
            <a:off x="5520055" y="5073650"/>
            <a:ext cx="1151890" cy="647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7392035" y="3723640"/>
            <a:ext cx="4130040" cy="1909445"/>
          </a:xfrm>
          <a:prstGeom prst="borderCallout1">
            <a:avLst>
              <a:gd name="adj1" fmla="val 25890"/>
              <a:gd name="adj2" fmla="val 492"/>
              <a:gd name="adj3" fmla="val 73528"/>
              <a:gd name="adj4" fmla="val -17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类外引用实例属性用：</a:t>
            </a:r>
            <a:endParaRPr lang="zh-CN" altLang="en-US" sz="2400"/>
          </a:p>
          <a:p>
            <a:pPr algn="ctr"/>
            <a:r>
              <a:rPr lang="zh-CN" altLang="en-US" sz="2400"/>
              <a:t>对象名</a:t>
            </a:r>
            <a:r>
              <a:rPr lang="en-US" altLang="zh-CN" sz="2400"/>
              <a:t>.</a:t>
            </a:r>
            <a:r>
              <a:rPr lang="zh-CN" altLang="en-US" sz="2400"/>
              <a:t>属性名</a:t>
            </a:r>
            <a:endParaRPr lang="zh-CN" altLang="en-US" sz="2400"/>
          </a:p>
          <a:p>
            <a:pPr algn="ctr"/>
            <a:r>
              <a:rPr lang="zh-CN" altLang="en-US" sz="2400"/>
              <a:t>类内引用实例属性用：</a:t>
            </a:r>
            <a:endParaRPr lang="zh-CN" altLang="en-US" sz="2400"/>
          </a:p>
          <a:p>
            <a:pPr algn="ctr"/>
            <a:r>
              <a:rPr lang="en-US" altLang="zh-CN" sz="2400"/>
              <a:t>self.</a:t>
            </a:r>
            <a:r>
              <a:rPr lang="zh-CN" altLang="en-US" sz="2400"/>
              <a:t>属性名</a:t>
            </a:r>
            <a:endParaRPr lang="zh-CN" altLang="en-US" sz="2400"/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t>类属性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类属性是实例对象共有的属性</a:t>
            </a:r>
            <a:endParaRPr lang="zh-CN" altLang="en-US"/>
          </a:p>
          <a:p>
            <a:r>
              <a:rPr lang="zh-CN" altLang="en-US"/>
              <a:t>类似于全局变量，在内存中只存在一个副本</a:t>
            </a:r>
            <a:endParaRPr lang="zh-CN" altLang="en-US"/>
          </a:p>
          <a:p>
            <a:r>
              <a:rPr lang="zh-CN" altLang="en-US"/>
              <a:t>类属性定义在类中方法外</a:t>
            </a:r>
            <a:endParaRPr lang="zh-CN" altLang="en-US"/>
          </a:p>
          <a:p>
            <a:r>
              <a:rPr lang="zh-CN" altLang="en-US"/>
              <a:t>引用方式：</a:t>
            </a:r>
            <a:endParaRPr lang="zh-CN" altLang="en-US"/>
          </a:p>
          <a:p>
            <a:pPr lvl="1"/>
            <a:r>
              <a:rPr lang="zh-CN" altLang="en-US"/>
              <a:t>类名</a:t>
            </a:r>
            <a:r>
              <a:rPr lang="en-US" altLang="zh-CN"/>
              <a:t>.</a:t>
            </a:r>
            <a:r>
              <a:t>属性名</a:t>
            </a:r>
          </a:p>
          <a:p>
            <a:pPr lvl="1"/>
            <a:r>
              <a:t>对象名</a:t>
            </a:r>
            <a:r>
              <a:rPr lang="en-US" altLang="zh-CN"/>
              <a:t>.</a:t>
            </a:r>
            <a:r>
              <a:t>属性名</a:t>
            </a:r>
          </a:p>
        </p:txBody>
      </p:sp>
      <p:sp>
        <p:nvSpPr>
          <p:cNvPr id="4" name="线形标注 1 3"/>
          <p:cNvSpPr/>
          <p:nvPr/>
        </p:nvSpPr>
        <p:spPr>
          <a:xfrm>
            <a:off x="4799330" y="4436745"/>
            <a:ext cx="2124710" cy="648335"/>
          </a:xfrm>
          <a:prstGeom prst="borderCallout1">
            <a:avLst>
              <a:gd name="adj1" fmla="val 30950"/>
              <a:gd name="adj2" fmla="val 597"/>
              <a:gd name="adj3" fmla="val 68560"/>
              <a:gd name="adj4" fmla="val -4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不推荐使用</a:t>
            </a:r>
            <a:endParaRPr lang="zh-CN" altLang="en-US" sz="2400"/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0"/>
            <a:ext cx="10852150" cy="6858000"/>
          </a:xfrm>
        </p:spPr>
        <p:txBody>
          <a:bodyPr>
            <a:noAutofit/>
          </a:bodyPr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latin typeface="Consolas" panose="020B0609020204030204" charset="0"/>
                <a:sym typeface="+mn-ea"/>
              </a:rPr>
              <a:t>&gt;&gt;&gt; class Car:</a:t>
            </a:r>
            <a:endParaRPr lang="en-US" altLang="zh-CN" sz="1800" noProof="1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latin typeface="Consolas" panose="020B0609020204030204" charset="0"/>
                <a:sym typeface="+mn-ea"/>
              </a:rPr>
              <a:t>    </a:t>
            </a:r>
            <a:r>
              <a:rPr lang="en-US" altLang="zh-CN" sz="1800" smtClean="0">
                <a:latin typeface="Consolas" panose="020B0609020204030204" charset="0"/>
                <a:sym typeface="+mn-ea"/>
              </a:rPr>
              <a:t>	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price</a:t>
            </a:r>
            <a:r>
              <a:rPr lang="en-US" altLang="zh-CN" sz="1800" smtClean="0">
                <a:latin typeface="Consolas" panose="020B0609020204030204" charset="0"/>
                <a:sym typeface="+mn-ea"/>
              </a:rPr>
              <a:t> </a:t>
            </a:r>
            <a:r>
              <a:rPr lang="en-US" altLang="zh-CN" sz="1800">
                <a:latin typeface="Consolas" panose="020B0609020204030204" charset="0"/>
                <a:sym typeface="+mn-ea"/>
              </a:rPr>
              <a:t>= 100000            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#</a:t>
            </a:r>
            <a:r>
              <a:rPr sz="180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定义类属性</a:t>
            </a:r>
            <a:endParaRPr lang="zh-CN" altLang="en-US" sz="1800" noProof="1">
              <a:solidFill>
                <a:srgbClr val="FF0000"/>
              </a:solidFill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sz="1800">
                <a:latin typeface="Consolas" panose="020B0609020204030204" charset="0"/>
                <a:sym typeface="+mn-ea"/>
              </a:rPr>
              <a:t>    </a:t>
            </a:r>
            <a:r>
              <a:rPr lang="en-US" altLang="zh-CN" sz="1800" smtClean="0">
                <a:latin typeface="Consolas" panose="020B0609020204030204" charset="0"/>
                <a:sym typeface="+mn-ea"/>
              </a:rPr>
              <a:t>	def </a:t>
            </a:r>
            <a:r>
              <a:rPr lang="en-US" altLang="zh-CN" sz="1800">
                <a:latin typeface="Consolas" panose="020B0609020204030204" charset="0"/>
                <a:sym typeface="+mn-ea"/>
              </a:rPr>
              <a:t>__init__(self, c):</a:t>
            </a:r>
            <a:endParaRPr lang="en-US" altLang="zh-CN" sz="1800" noProof="1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latin typeface="Consolas" panose="020B0609020204030204" charset="0"/>
                <a:sym typeface="+mn-ea"/>
              </a:rPr>
              <a:t>        </a:t>
            </a:r>
            <a:r>
              <a:rPr lang="en-US" altLang="zh-CN" sz="1800" smtClean="0">
                <a:latin typeface="Consolas" panose="020B0609020204030204" charset="0"/>
                <a:sym typeface="+mn-ea"/>
              </a:rPr>
              <a:t>	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self.color</a:t>
            </a:r>
            <a:r>
              <a:rPr lang="en-US" altLang="zh-CN" sz="1800" smtClean="0">
                <a:latin typeface="Consolas" panose="020B0609020204030204" charset="0"/>
                <a:sym typeface="+mn-ea"/>
              </a:rPr>
              <a:t> </a:t>
            </a:r>
            <a:r>
              <a:rPr lang="en-US" altLang="zh-CN" sz="1800">
                <a:latin typeface="Consolas" panose="020B0609020204030204" charset="0"/>
                <a:sym typeface="+mn-ea"/>
              </a:rPr>
              <a:t>= c       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#</a:t>
            </a:r>
            <a:r>
              <a:rPr sz="180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定义实例属性</a:t>
            </a:r>
            <a:endParaRPr lang="en-US" altLang="zh-CN" sz="1800" noProof="1" smtClean="0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latin typeface="Consolas" panose="020B0609020204030204" charset="0"/>
                <a:sym typeface="+mn-ea"/>
              </a:rPr>
              <a:t>&gt;&gt;&gt; car1=Car('red')            #</a:t>
            </a:r>
            <a:r>
              <a:rPr sz="1800">
                <a:latin typeface="Consolas" panose="020B0609020204030204" charset="0"/>
                <a:sym typeface="+mn-ea"/>
              </a:rPr>
              <a:t>新建一个实例 </a:t>
            </a:r>
            <a:endParaRPr lang="en-US" altLang="zh-CN" sz="1800" noProof="1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latin typeface="Consolas" panose="020B0609020204030204" charset="0"/>
                <a:sym typeface="+mn-ea"/>
              </a:rPr>
              <a:t>&gt;&gt;&gt; print(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car1.color,Car.price)</a:t>
            </a:r>
            <a:endParaRPr lang="en-US" altLang="zh-CN" sz="1800" noProof="1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latin typeface="Consolas" panose="020B0609020204030204" charset="0"/>
                <a:sym typeface="+mn-ea"/>
              </a:rPr>
              <a:t>red 100000</a:t>
            </a:r>
            <a:endParaRPr lang="en-US" altLang="zh-CN" sz="1800" noProof="1">
              <a:latin typeface="Consolas" panose="020B0609020204030204" charset="0"/>
              <a:sym typeface="+mn-ea"/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sym typeface="+mn-ea"/>
              </a:rPr>
              <a:t>&gt;&gt;&gt; print</a:t>
            </a:r>
            <a:r>
              <a:rPr lang="en-US" altLang="zh-CN" sz="1800">
                <a:solidFill>
                  <a:srgbClr val="FF0000"/>
                </a:solidFill>
                <a:sym typeface="+mn-ea"/>
              </a:rPr>
              <a:t>(Car.color,Car.price)</a:t>
            </a:r>
            <a:endParaRPr lang="en-US" altLang="zh-CN" sz="1800" noProof="1">
              <a:solidFill>
                <a:schemeClr val="tx1"/>
              </a:solidFill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sym typeface="+mn-ea"/>
              </a:rPr>
              <a:t>Traceback (most recent call last):</a:t>
            </a:r>
            <a:endParaRPr lang="en-US" altLang="zh-CN" sz="1800" noProof="1">
              <a:solidFill>
                <a:schemeClr val="accent2"/>
              </a:solidFill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sym typeface="+mn-ea"/>
              </a:rPr>
              <a:t>  File "&lt;pyshell#8&gt;", line 1, in &lt;module&gt;</a:t>
            </a:r>
            <a:endParaRPr lang="en-US" altLang="zh-CN" sz="1800" noProof="1">
              <a:solidFill>
                <a:schemeClr val="accent2"/>
              </a:solidFill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sym typeface="+mn-ea"/>
              </a:rPr>
              <a:t>    print(Car.color,Car.price)</a:t>
            </a:r>
            <a:endParaRPr lang="en-US" altLang="zh-CN" sz="1800" noProof="1">
              <a:solidFill>
                <a:schemeClr val="accent2"/>
              </a:solidFill>
            </a:endParaRPr>
          </a:p>
          <a:p>
            <a:pPr marL="1905" indent="-344805">
              <a:spcBef>
                <a:spcPts val="0"/>
              </a:spcBef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sym typeface="+mn-ea"/>
              </a:rPr>
              <a:t>AttributeError: type object 'Car' has no attribute 'color'</a:t>
            </a:r>
            <a:endParaRPr lang="en-US" altLang="zh-CN" sz="1800" noProof="1">
              <a:solidFill>
                <a:srgbClr val="0070C0"/>
              </a:solidFill>
            </a:endParaRPr>
          </a:p>
          <a:p>
            <a:endParaRPr lang="en-US" altLang="zh-CN" sz="1800" noProof="1">
              <a:solidFill>
                <a:srgbClr val="0070C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274320" y="1917065"/>
            <a:ext cx="10213975" cy="298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74320" y="2419985"/>
            <a:ext cx="10213975" cy="298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009515" y="5772785"/>
            <a:ext cx="69380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05" indent="-344805">
              <a:spcBef>
                <a:spcPts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实例属性属于实例</a:t>
            </a:r>
            <a:r>
              <a:rPr lang="en-US" altLang="zh-CN" sz="2400" b="1" dirty="0" smtClean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对象</a:t>
            </a:r>
            <a:r>
              <a:rPr lang="en-US" altLang="zh-CN" sz="2400" b="1" dirty="0" smtClean="0">
                <a:solidFill>
                  <a:srgbClr val="FF0000"/>
                </a:solidFill>
                <a:sym typeface="+mn-ea"/>
              </a:rPr>
              <a:t>)</a:t>
            </a: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，只能通过对象名访问；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类属性属于类，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可以</a:t>
            </a: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通过类名访问。</a:t>
            </a:r>
            <a:endParaRPr lang="zh-CN" altLang="en-US" sz="2400" b="1" dirty="0" smtClean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644015"/>
          </a:xfrm>
        </p:spPr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11-3 定义一个Team类，设置有类属性company、boss，以及实例属性ID和leader。创建两个对象t1和t2，分别输出其信息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2087880"/>
            <a:ext cx="10852150" cy="425323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class Team: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company = "ABC"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boss = "Jenny"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__init__(self, ID, leader):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self.ID = ID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self.leader = leader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55370" y="2780665"/>
            <a:ext cx="3600450" cy="13684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5807710" y="2132330"/>
            <a:ext cx="1792605" cy="936625"/>
          </a:xfrm>
          <a:prstGeom prst="borderCallout1">
            <a:avLst>
              <a:gd name="adj1" fmla="val 28949"/>
              <a:gd name="adj2" fmla="val 1381"/>
              <a:gd name="adj3" fmla="val 95593"/>
              <a:gd name="adj4" fmla="val -657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类属性</a:t>
            </a:r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1487170" y="4869180"/>
            <a:ext cx="3816350" cy="13677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6351270" y="4869180"/>
            <a:ext cx="1728470" cy="864235"/>
          </a:xfrm>
          <a:prstGeom prst="borderCallout1">
            <a:avLst>
              <a:gd name="adj1" fmla="val 33357"/>
              <a:gd name="adj2" fmla="val -1910"/>
              <a:gd name="adj3" fmla="val 63041"/>
              <a:gd name="adj4" fmla="val -62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实例属性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7964170" y="5972810"/>
            <a:ext cx="2389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下一页（续）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接上一页（续）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t1 = Team("1", "Holly")          # 创建第一个对象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t2 = Team("2", "John")          # 创建第二个对象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print("公司:{}\n老板:{}".format(</a:t>
            </a:r>
            <a:r>
              <a:rPr lang="zh-CN" altLang="en-US">
                <a:solidFill>
                  <a:srgbClr val="FF0000"/>
                </a:solidFill>
              </a:rPr>
              <a:t>Team.company, Team.boss</a:t>
            </a:r>
            <a:r>
              <a:rPr lang="zh-CN" altLang="en-US"/>
              <a:t>))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print("{}组的组长是{}".format(</a:t>
            </a:r>
            <a:r>
              <a:rPr lang="zh-CN" altLang="en-US">
                <a:solidFill>
                  <a:srgbClr val="FF0000"/>
                </a:solidFill>
              </a:rPr>
              <a:t>t1.ID, t1.leader)</a:t>
            </a:r>
            <a:r>
              <a:rPr lang="zh-CN" altLang="en-US"/>
              <a:t>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print("{}组的组长是{}".format(</a:t>
            </a:r>
            <a:r>
              <a:rPr lang="zh-CN" altLang="en-US">
                <a:solidFill>
                  <a:srgbClr val="FF0000"/>
                </a:solidFill>
              </a:rPr>
              <a:t>t2.ID, t2.leader)</a:t>
            </a:r>
            <a:r>
              <a:rPr lang="zh-CN" altLang="en-US"/>
              <a:t>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16850" y="0"/>
            <a:ext cx="4375150" cy="18148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公司:ABC</a:t>
            </a:r>
            <a:endParaRPr lang="zh-CN" altLang="en-US" sz="2800"/>
          </a:p>
          <a:p>
            <a:r>
              <a:rPr lang="zh-CN" altLang="en-US" sz="2800"/>
              <a:t>老板:Jenny</a:t>
            </a:r>
            <a:endParaRPr lang="zh-CN" altLang="en-US" sz="2800"/>
          </a:p>
          <a:p>
            <a:r>
              <a:rPr lang="zh-CN" altLang="en-US" sz="2800"/>
              <a:t>1组的组长是Holly</a:t>
            </a:r>
            <a:endParaRPr lang="zh-CN" altLang="en-US" sz="2800"/>
          </a:p>
          <a:p>
            <a:r>
              <a:rPr lang="zh-CN" altLang="en-US" sz="2800"/>
              <a:t>2组的组长是John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None/>
            </a:pPr>
            <a:r>
              <a:rPr lang="en-US" altLang="zh-CN" dirty="0"/>
              <a:t>2. </a:t>
            </a:r>
            <a:r>
              <a:rPr dirty="0"/>
              <a:t>面向对象程序设计</a:t>
            </a:r>
            <a:endParaRPr dirty="0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200" b="1" smtClean="0">
                <a:sym typeface="+mn-ea"/>
              </a:rPr>
              <a:t>面向对象程序设计（Object Oriented Programming，OOP）</a:t>
            </a:r>
            <a:endParaRPr lang="zh-CN" altLang="en-US" sz="3200" b="1" dirty="0" smtClean="0"/>
          </a:p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200" b="1" smtClean="0">
                <a:sym typeface="+mn-ea"/>
              </a:rPr>
              <a:t>主要针对大型软件设计而提出，</a:t>
            </a:r>
            <a:endParaRPr lang="zh-CN" altLang="en-US" sz="3200" b="1" dirty="0" smtClean="0"/>
          </a:p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200" b="1" smtClean="0">
                <a:sym typeface="+mn-ea"/>
              </a:rPr>
              <a:t>使得软件设计更加灵活，能够很好地支持</a:t>
            </a:r>
            <a:r>
              <a:rPr sz="3200" b="1" smtClean="0">
                <a:solidFill>
                  <a:srgbClr val="7030A0"/>
                </a:solidFill>
                <a:sym typeface="+mn-ea"/>
              </a:rPr>
              <a:t>代码复用和设计复用</a:t>
            </a:r>
            <a:r>
              <a:rPr sz="3200" b="1" smtClean="0">
                <a:sym typeface="+mn-ea"/>
              </a:rPr>
              <a:t>，</a:t>
            </a:r>
            <a:endParaRPr lang="zh-CN" altLang="en-US" sz="3200" b="1" dirty="0" smtClean="0"/>
          </a:p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200" b="1" smtClean="0">
                <a:sym typeface="+mn-ea"/>
              </a:rPr>
              <a:t>并且使得代码具有更好的可读性和可扩展性。</a:t>
            </a:r>
            <a:endParaRPr lang="zh-CN" altLang="en-US" sz="3200" b="1" dirty="0" smtClean="0"/>
          </a:p>
          <a:p>
            <a:pPr eaLnBrk="1" hangingPunct="1"/>
            <a:endParaRPr lang="en-US" altLang="zh-CN" sz="3200" dirty="0"/>
          </a:p>
          <a:p>
            <a:pPr eaLnBrk="1" hangingPunct="1"/>
            <a:endParaRPr lang="en-US" altLang="zh-CN" sz="3200" dirty="0"/>
          </a:p>
        </p:txBody>
      </p:sp>
    </p:spTree>
    <p:custDataLst>
      <p:tags r:id="rId1"/>
    </p:custDataLst>
  </p:cSld>
  <p:clrMapOvr>
    <a:masterClrMapping/>
  </p:clrMapOvr>
  <p:transition advClick="0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3960" y="42545"/>
            <a:ext cx="10892790" cy="667956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数据部分，属性，数据成员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实例属性</a:t>
            </a:r>
            <a:r>
              <a:rPr lang="en-US" altLang="zh-CN"/>
              <a:t>--</a:t>
            </a:r>
            <a:r>
              <a:rPr lang="zh-CN" altLang="en-US"/>
              <a:t>属于实例。经常变化的属性。</a:t>
            </a:r>
            <a:endParaRPr lang="en-US" altLang="zh-CN"/>
          </a:p>
          <a:p>
            <a:r>
              <a:rPr lang="en-US" altLang="zh-CN">
                <a:sym typeface="+mn-ea"/>
              </a:rPr>
              <a:t>--</a:t>
            </a:r>
            <a:r>
              <a:rPr>
                <a:sym typeface="+mn-ea"/>
              </a:rPr>
              <a:t>在类外，</a:t>
            </a:r>
            <a:r>
              <a:rPr lang="zh-CN" altLang="en-US">
                <a:sym typeface="+mn-ea"/>
              </a:rPr>
              <a:t>只能通过对象（实例）名访问。</a:t>
            </a:r>
            <a:endParaRPr lang="en-US" altLang="zh-CN"/>
          </a:p>
          <a:p>
            <a:r>
              <a:rPr lang="en-US" altLang="zh-CN"/>
              <a:t>--</a:t>
            </a:r>
            <a:r>
              <a:t>在类内，</a:t>
            </a:r>
            <a:r>
              <a:rPr lang="zh-CN" altLang="en-US"/>
              <a:t>在</a:t>
            </a:r>
            <a:r>
              <a:rPr lang="en-US" altLang="zh-CN"/>
              <a:t>_init_</a:t>
            </a:r>
            <a:r>
              <a:rPr lang="zh-CN" altLang="en-US"/>
              <a:t>函数中，初始化。且必须加前缀</a:t>
            </a:r>
            <a:r>
              <a:rPr lang="en-US" altLang="zh-CN"/>
              <a:t>self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类属性</a:t>
            </a:r>
            <a:r>
              <a:rPr lang="en-US" altLang="zh-CN"/>
              <a:t>---</a:t>
            </a:r>
            <a:r>
              <a:rPr lang="zh-CN" altLang="en-US"/>
              <a:t>属于类。不</a:t>
            </a:r>
            <a:r>
              <a:rPr lang="zh-CN" altLang="en-US">
                <a:sym typeface="+mn-ea"/>
              </a:rPr>
              <a:t>经常变化的属性。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--</a:t>
            </a:r>
            <a:r>
              <a:rPr>
                <a:sym typeface="+mn-ea"/>
              </a:rPr>
              <a:t>在类外，</a:t>
            </a:r>
            <a:r>
              <a:rPr lang="zh-CN" altLang="en-US">
                <a:sym typeface="+mn-ea"/>
              </a:rPr>
              <a:t>通过类名访问，</a:t>
            </a:r>
            <a:endParaRPr lang="zh-CN" altLang="en-US">
              <a:sym typeface="+mn-ea"/>
            </a:endParaRPr>
          </a:p>
          <a:p>
            <a:pPr algn="l">
              <a:buClrTx/>
              <a:buSzTx/>
            </a:pPr>
            <a:r>
              <a:rPr lang="en-US" altLang="zh-CN">
                <a:sym typeface="+mn-ea"/>
              </a:rPr>
              <a:t>--</a:t>
            </a:r>
            <a:r>
              <a:rPr>
                <a:sym typeface="+mn-ea"/>
              </a:rPr>
              <a:t>在类内，</a:t>
            </a:r>
            <a:r>
              <a:rPr lang="en-US" altLang="zh-CN">
                <a:sym typeface="+mn-ea"/>
              </a:rPr>
              <a:t>不属于类中的任何函数。不要随便修改类属性。</a:t>
            </a:r>
            <a:r>
              <a:rPr>
                <a:sym typeface="+mn-ea"/>
              </a:rPr>
              <a:t>                                </a:t>
            </a:r>
            <a:endParaRPr>
              <a:sym typeface="+mn-ea"/>
            </a:endParaRPr>
          </a:p>
          <a:p>
            <a:pPr algn="l">
              <a:buClrTx/>
              <a:buSzTx/>
            </a:pPr>
            <a:r>
              <a:rPr>
                <a:sym typeface="+mn-ea"/>
              </a:rPr>
              <a:t>                          </a:t>
            </a:r>
            <a:r>
              <a:rPr lang="en-US" altLang="zh-CN">
                <a:sym typeface="+mn-ea"/>
              </a:rPr>
              <a:t>如果要改，</a:t>
            </a:r>
            <a:r>
              <a:rPr>
                <a:sym typeface="+mn-ea"/>
              </a:rPr>
              <a:t>类内不修改类属性，在类外修改类属性。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0" y="311785"/>
            <a:ext cx="1203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ym typeface="+mn-ea"/>
              </a:rPr>
              <a:t>总结</a:t>
            </a:r>
            <a:endParaRPr lang="zh-CN" altLang="en-US" sz="40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11.3.2 </a:t>
            </a:r>
            <a:r>
              <a:t>私有属性和公有属性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§"/>
            </a:pPr>
            <a:endParaRPr lang="zh-CN" altLang="en-US" noProof="1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§"/>
            </a:pPr>
            <a:r>
              <a:rPr>
                <a:solidFill>
                  <a:schemeClr val="tx1"/>
                </a:solidFill>
                <a:sym typeface="+mn-ea"/>
              </a:rPr>
              <a:t>私有成员在类的外部不能直接访问</a:t>
            </a:r>
            <a:endParaRPr>
              <a:solidFill>
                <a:schemeClr val="tx1"/>
              </a:solidFill>
              <a:sym typeface="+mn-ea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§"/>
            </a:pPr>
            <a:endParaRPr>
              <a:solidFill>
                <a:schemeClr val="tx1"/>
              </a:solidFill>
              <a:sym typeface="+mn-ea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§"/>
            </a:pPr>
            <a:r>
              <a:rPr>
                <a:solidFill>
                  <a:schemeClr val="tx1"/>
                </a:solidFill>
                <a:sym typeface="+mn-ea"/>
              </a:rPr>
              <a:t>公有成员既可以在类的内部进行访问，也可以在外部程序中使用。</a:t>
            </a:r>
            <a:endParaRPr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11.3.2 </a:t>
            </a:r>
            <a:r>
              <a:t>私有属性和公有属性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§"/>
            </a:pPr>
            <a:r>
              <a:rPr>
                <a:sym typeface="+mn-ea"/>
              </a:rPr>
              <a:t>在定义类的成员时，如果成员名以下划线“</a:t>
            </a:r>
            <a:r>
              <a:rPr lang="en-US" altLang="zh-CN">
                <a:sym typeface="+mn-ea"/>
              </a:rPr>
              <a:t>_”</a:t>
            </a:r>
            <a:r>
              <a:rPr>
                <a:sym typeface="+mn-ea"/>
              </a:rPr>
              <a:t>开头则表示是私有成员。</a:t>
            </a:r>
            <a:endParaRPr lang="zh-CN" altLang="en-US" noProof="1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§"/>
            </a:pPr>
            <a:r>
              <a:rPr>
                <a:solidFill>
                  <a:srgbClr val="FF0000"/>
                </a:solidFill>
                <a:sym typeface="+mn-ea"/>
              </a:rPr>
              <a:t>私有成员在类的外部不能直接访问，需要通过调用对象的公有成员方法来访问，</a:t>
            </a:r>
            <a:endParaRPr lang="zh-CN" altLang="en-US" noProof="1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§"/>
            </a:pPr>
            <a:r>
              <a:rPr>
                <a:sym typeface="+mn-ea"/>
              </a:rPr>
              <a:t>也可以通过</a:t>
            </a:r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支持的特殊方式来访问。</a:t>
            </a:r>
            <a:endParaRPr>
              <a:sym typeface="+mn-ea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§"/>
            </a:pPr>
            <a:endParaRPr lang="zh-CN" altLang="en-US" noProof="1">
              <a:sym typeface="+mn-ea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§"/>
            </a:pPr>
            <a:endParaRPr lang="zh-CN" altLang="en-US" noProof="1"/>
          </a:p>
          <a:p>
            <a:pPr marL="0" indent="0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charset="0"/>
              <a:buNone/>
            </a:pPr>
            <a:r>
              <a:rPr>
                <a:solidFill>
                  <a:srgbClr val="FF0000"/>
                </a:solidFill>
                <a:sym typeface="+mn-ea"/>
              </a:rPr>
              <a:t>公有成员既可以在类的内部进行访问，也可以在外部程序中使用。</a:t>
            </a:r>
            <a:endParaRPr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635" y="155575"/>
            <a:ext cx="12192000" cy="6400800"/>
          </a:xfrm>
        </p:spPr>
        <p:txBody>
          <a:bodyPr>
            <a:normAutofit/>
          </a:bodyPr>
          <a:lstStyle/>
          <a:p>
            <a:pPr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用下划线作为变量名和方法名前缀和后缀来表示类的特殊成员：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rgbClr val="FF0000"/>
                </a:solidFill>
                <a:sym typeface="+mn-ea"/>
              </a:rPr>
              <a:t>__xxx</a:t>
            </a:r>
            <a:r>
              <a:rPr smtClean="0">
                <a:solidFill>
                  <a:srgbClr val="FF0000"/>
                </a:solidFill>
                <a:sym typeface="+mn-ea"/>
              </a:rPr>
              <a:t>：私有成员。（爹能用，子不能用）</a:t>
            </a:r>
            <a:endParaRPr smtClean="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smtClean="0">
                <a:sym typeface="+mn-ea"/>
              </a:rPr>
              <a:t>只有类对象自己能访问，子类对象不能直接访问到这个成员。</a:t>
            </a:r>
            <a:endParaRPr smtClean="0">
              <a:sym typeface="+mn-ea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smtClean="0">
                <a:sym typeface="+mn-ea"/>
              </a:rPr>
              <a:t>但在对象外部可以通过“对象名</a:t>
            </a:r>
            <a:r>
              <a:rPr lang="en-US" altLang="zh-CN" smtClean="0">
                <a:sym typeface="+mn-ea"/>
              </a:rPr>
              <a:t>._</a:t>
            </a:r>
            <a:r>
              <a:rPr smtClean="0">
                <a:sym typeface="+mn-ea"/>
              </a:rPr>
              <a:t>类名</a:t>
            </a:r>
            <a:r>
              <a:rPr lang="en-US" altLang="zh-CN" smtClean="0">
                <a:sym typeface="+mn-ea"/>
              </a:rPr>
              <a:t>__xxx”</a:t>
            </a:r>
            <a:r>
              <a:rPr smtClean="0">
                <a:sym typeface="+mn-ea"/>
              </a:rPr>
              <a:t>这样的特殊方式来访问。</a:t>
            </a:r>
            <a:endParaRPr smtClean="0">
              <a:sym typeface="+mn-ea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endParaRPr>
              <a:solidFill>
                <a:srgbClr val="FF0000"/>
              </a:solidFill>
              <a:sym typeface="+mn-ea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rgbClr val="FF0000"/>
                </a:solidFill>
                <a:sym typeface="+mn-ea"/>
              </a:rPr>
              <a:t>_xxx</a:t>
            </a:r>
            <a:r>
              <a:rPr smtClean="0">
                <a:solidFill>
                  <a:srgbClr val="FF0000"/>
                </a:solidFill>
                <a:sym typeface="+mn-ea"/>
              </a:rPr>
              <a:t>：受保护成员</a:t>
            </a:r>
            <a:r>
              <a:rPr smtClean="0">
                <a:sym typeface="+mn-ea"/>
              </a:rPr>
              <a:t>。</a:t>
            </a:r>
            <a:r>
              <a:rPr smtClean="0">
                <a:sym typeface="+mn-ea"/>
              </a:rPr>
              <a:t>不能用</a:t>
            </a:r>
            <a:r>
              <a:rPr lang="en-US" altLang="zh-CN" smtClean="0">
                <a:sym typeface="+mn-ea"/>
              </a:rPr>
              <a:t>'from module import *'</a:t>
            </a:r>
            <a:r>
              <a:rPr smtClean="0">
                <a:sym typeface="+mn-ea"/>
              </a:rPr>
              <a:t>导入；只有类对象和子类对象能访问这些成员。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en-US" altLang="zh-CN" smtClean="0">
                <a:solidFill>
                  <a:srgbClr val="FF0000"/>
                </a:solidFill>
                <a:sym typeface="+mn-ea"/>
              </a:rPr>
              <a:t>__xxx__</a:t>
            </a:r>
            <a:r>
              <a:rPr smtClean="0">
                <a:solidFill>
                  <a:srgbClr val="FF0000"/>
                </a:solidFill>
                <a:sym typeface="+mn-ea"/>
              </a:rPr>
              <a:t>：</a:t>
            </a:r>
            <a:r>
              <a:rPr>
                <a:sym typeface="+mn-ea"/>
              </a:rPr>
              <a:t>专用标识符，有特定含义。（要用时查表）</a:t>
            </a:r>
            <a:endParaRPr lang="zh-CN" altLang="en-US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endParaRPr lang="zh-CN" altLang="en-US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endParaRPr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11.3.2 </a:t>
            </a:r>
            <a:r>
              <a:t>私有属性和公有属性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1036955"/>
            <a:ext cx="11521440" cy="5304155"/>
          </a:xfrm>
        </p:spPr>
        <p:txBody>
          <a:bodyPr/>
          <a:lstStyle/>
          <a:p>
            <a:pPr lvl="1"/>
          </a:p>
          <a:p>
            <a:pPr lvl="1"/>
            <a:r>
              <a:t>除了私有属性，剩下属性</a:t>
            </a:r>
            <a:r>
              <a:t>全是公有</a:t>
            </a:r>
          </a:p>
          <a:p>
            <a:pPr lvl="1"/>
          </a:p>
          <a:p>
            <a:pPr lvl="1"/>
          </a:p>
          <a:p>
            <a:pPr lvl="1"/>
            <a:r>
              <a:rPr>
                <a:sym typeface="+mn-ea"/>
              </a:rPr>
              <a:t>方法名的取名规则也有同样效果</a:t>
            </a:r>
            <a:endParaRPr lang="zh-CN" altLang="en-US"/>
          </a:p>
          <a:p>
            <a:pPr lvl="1"/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文本占位符 33794"/>
          <p:cNvSpPr>
            <a:spLocks noGrp="1"/>
          </p:cNvSpPr>
          <p:nvPr>
            <p:ph idx="1"/>
          </p:nvPr>
        </p:nvSpPr>
        <p:spPr>
          <a:xfrm>
            <a:off x="237490" y="46355"/>
            <a:ext cx="11748770" cy="6675755"/>
          </a:xfrm>
        </p:spPr>
        <p:txBody>
          <a:bodyPr anchor="t">
            <a:normAutofit fontScale="90000" lnSpcReduction="10000"/>
          </a:bodyPr>
          <a:lstStyle/>
          <a:p>
            <a:pPr marL="0" indent="0" defTabSz="914400">
              <a:lnSpc>
                <a:spcPct val="80000"/>
              </a:lnSpc>
              <a:buSzPct val="90000"/>
              <a:buFont typeface="Wingdings" panose="05000000000000000000" charset="0"/>
              <a:buNone/>
            </a:pPr>
            <a:r>
              <a:rPr lang="en-US" altLang="zh-CN" sz="2400">
                <a:latin typeface="Consolas" panose="020B0609020204030204" charset="0"/>
              </a:rPr>
              <a:t>&gt;&gt;&gt; class Fruit: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en-US" sz="2400">
                <a:latin typeface="Consolas" panose="020B0609020204030204" charset="0"/>
              </a:rPr>
              <a:t>    </a:t>
            </a:r>
            <a:r>
              <a:rPr lang="en-US" altLang="zh-CN" sz="2400">
                <a:latin typeface="Consolas" panose="020B0609020204030204" charset="0"/>
              </a:rPr>
              <a:t>def __init__(self):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en-US" sz="2400">
                <a:latin typeface="Consolas" panose="020B0609020204030204" charset="0"/>
              </a:rPr>
              <a:t>        </a:t>
            </a:r>
            <a:r>
              <a:rPr lang="en-US" altLang="zh-CN" sz="2400">
                <a:solidFill>
                  <a:srgbClr val="FF0000"/>
                </a:solidFill>
                <a:latin typeface="Consolas" panose="020B0609020204030204" charset="0"/>
              </a:rPr>
              <a:t>self.__color = 'Red'  #</a:t>
            </a:r>
            <a:r>
              <a:rPr lang="zh-CN" altLang="en-US" sz="2400">
                <a:solidFill>
                  <a:srgbClr val="FF0000"/>
                </a:solidFill>
                <a:latin typeface="Consolas" panose="020B0609020204030204" charset="0"/>
              </a:rPr>
              <a:t>私有成员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en-US" sz="2400">
                <a:latin typeface="Consolas" panose="020B0609020204030204" charset="0"/>
              </a:rPr>
              <a:t>        </a:t>
            </a:r>
            <a:r>
              <a:rPr lang="en-US" altLang="zh-CN" sz="2400">
                <a:latin typeface="Consolas" panose="020B0609020204030204" charset="0"/>
              </a:rPr>
              <a:t>self.price = 1        #</a:t>
            </a:r>
            <a:r>
              <a:rPr lang="zh-CN" altLang="en-US" sz="2400">
                <a:latin typeface="Consolas" panose="020B0609020204030204" charset="0"/>
              </a:rPr>
              <a:t>公有成员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--------------------------------------------------------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&gt;&gt;&gt; apple = Fruit()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--------------------------------------------------------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&gt;&gt;&gt; print(apple.price, </a:t>
            </a:r>
            <a:r>
              <a:rPr lang="en-US" altLang="zh-CN" sz="2400">
                <a:solidFill>
                  <a:srgbClr val="FF0000"/>
                </a:solidFill>
                <a:latin typeface="Consolas" panose="020B0609020204030204" charset="0"/>
              </a:rPr>
              <a:t>apple._Fruit__color</a:t>
            </a:r>
            <a:r>
              <a:rPr lang="en-US" altLang="zh-CN" sz="2400">
                <a:latin typeface="Consolas" panose="020B0609020204030204" charset="0"/>
              </a:rPr>
              <a:t>)   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                              #</a:t>
            </a:r>
            <a:r>
              <a:rPr lang="zh-CN" altLang="en-US" sz="2400">
                <a:latin typeface="Consolas" panose="020B0609020204030204" charset="0"/>
              </a:rPr>
              <a:t>显示对象私有数据成员的值</a:t>
            </a:r>
            <a:endParaRPr lang="zh-CN" altLang="en-US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2 Red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&gt;&gt;&gt; </a:t>
            </a:r>
            <a:r>
              <a:rPr lang="en-US" altLang="zh-CN" sz="2400">
                <a:solidFill>
                  <a:srgbClr val="FF0000"/>
                </a:solidFill>
                <a:latin typeface="Consolas" panose="020B0609020204030204" charset="0"/>
              </a:rPr>
              <a:t>apple._Fruit__color</a:t>
            </a:r>
            <a:r>
              <a:rPr lang="en-US" altLang="zh-CN" sz="2400">
                <a:latin typeface="Consolas" panose="020B0609020204030204" charset="0"/>
              </a:rPr>
              <a:t> = "Blue"              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                              #</a:t>
            </a:r>
            <a:r>
              <a:rPr lang="zh-CN" altLang="en-US" sz="2400">
                <a:latin typeface="Consolas" panose="020B0609020204030204" charset="0"/>
              </a:rPr>
              <a:t>修改对象私有数据成员的值</a:t>
            </a:r>
            <a:endParaRPr lang="zh-CN" altLang="en-US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&gt;&gt;&gt; print(apple.price, </a:t>
            </a:r>
            <a:r>
              <a:rPr lang="en-US" altLang="zh-CN" sz="2400">
                <a:solidFill>
                  <a:srgbClr val="FF0000"/>
                </a:solidFill>
                <a:latin typeface="Consolas" panose="020B0609020204030204" charset="0"/>
              </a:rPr>
              <a:t>apple._Fruit__color</a:t>
            </a:r>
            <a:r>
              <a:rPr lang="en-US" altLang="zh-CN" sz="2400">
                <a:latin typeface="Consolas" panose="020B0609020204030204" charset="0"/>
              </a:rPr>
              <a:t>)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2 Blue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--------------------------------------------------------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&gt;&gt;&gt; print(apple.__color)             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#</a:t>
            </a:r>
            <a:r>
              <a:rPr lang="zh-CN" altLang="en-US" sz="2400">
                <a:latin typeface="Consolas" panose="020B0609020204030204" charset="0"/>
              </a:rPr>
              <a:t>不能直接访问对象的私有数据成员，出错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00"/>
                </a:solidFill>
                <a:latin typeface="Consolas" panose="020B0609020204030204" charset="0"/>
              </a:rPr>
              <a:t>AttributeError: Fruit instance has no attribute '__color'</a:t>
            </a:r>
            <a:endParaRPr lang="en-US" altLang="zh-CN" sz="1600">
              <a:solidFill>
                <a:srgbClr val="FF0000"/>
              </a:solidFill>
              <a:latin typeface="Consolas" panose="020B0609020204030204" charset="0"/>
            </a:endParaRPr>
          </a:p>
          <a:p>
            <a:pPr marL="1905" indent="-344805" defTabSz="914400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en-US" altLang="zh-CN" sz="16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7070" y="107950"/>
            <a:ext cx="5154295" cy="1466850"/>
          </a:xfrm>
        </p:spPr>
        <p:txBody>
          <a:bodyPr/>
          <a:p>
            <a:r>
              <a:rPr>
                <a:sym typeface="+mn-ea"/>
              </a:rPr>
              <a:t>例如：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__xxx</a:t>
            </a:r>
            <a:r>
              <a:rPr smtClean="0">
                <a:solidFill>
                  <a:srgbClr val="FF0000"/>
                </a:solidFill>
                <a:sym typeface="+mn-ea"/>
              </a:rPr>
              <a:t>：私有成员。</a:t>
            </a:r>
            <a:br>
              <a:rPr smtClean="0">
                <a:solidFill>
                  <a:srgbClr val="FF0000"/>
                </a:solidFill>
                <a:sym typeface="+mn-ea"/>
              </a:rPr>
            </a:br>
            <a:r>
              <a:rPr smtClean="0">
                <a:solidFill>
                  <a:srgbClr val="FF0000"/>
                </a:solidFill>
                <a:sym typeface="+mn-ea"/>
              </a:rPr>
              <a:t>（爹能用，子不能用）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517505" cy="582930"/>
          </a:xfrm>
        </p:spPr>
        <p:txBody>
          <a:bodyPr/>
          <a:lstStyle/>
          <a:p>
            <a:r>
              <a:rPr lang="zh-CN" altLang="en-US"/>
              <a:t>例如：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__xxx</a:t>
            </a:r>
            <a:r>
              <a:rPr smtClean="0">
                <a:solidFill>
                  <a:srgbClr val="FF0000"/>
                </a:solidFill>
                <a:sym typeface="+mn-ea"/>
              </a:rPr>
              <a:t>：私有成员。（爹能用，子不能用）</a:t>
            </a:r>
            <a:br>
              <a:rPr smtClean="0">
                <a:solidFill>
                  <a:srgbClr val="FF0000"/>
                </a:solidFill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class Parent:          # 基类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    def __init__(self, value):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        self.__value = value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class Child(Parent):      # 继承自Parent的子类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    def get_value(self):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        return self.__value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 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child = Child(4)</a:t>
            </a:r>
            <a:endParaRPr lang="zh-CN" alt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/>
              <a:t>print(child.get_value())</a:t>
            </a:r>
            <a:endParaRPr lang="zh-CN" altLang="en-US" sz="2400"/>
          </a:p>
        </p:txBody>
      </p:sp>
      <p:sp>
        <p:nvSpPr>
          <p:cNvPr id="4" name="圆角矩形 3"/>
          <p:cNvSpPr/>
          <p:nvPr/>
        </p:nvSpPr>
        <p:spPr>
          <a:xfrm>
            <a:off x="1487170" y="2132330"/>
            <a:ext cx="3384550" cy="5041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5591810" y="1684655"/>
            <a:ext cx="1727835" cy="575945"/>
          </a:xfrm>
          <a:prstGeom prst="borderCallout1">
            <a:avLst>
              <a:gd name="adj1" fmla="val 29658"/>
              <a:gd name="adj2" fmla="val 1727"/>
              <a:gd name="adj3" fmla="val 112458"/>
              <a:gd name="adj4" fmla="val -42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私有属性</a:t>
            </a:r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1415415" y="3716655"/>
            <a:ext cx="3240405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5519420" y="3644900"/>
            <a:ext cx="5041900" cy="647700"/>
          </a:xfrm>
          <a:prstGeom prst="borderCallout1">
            <a:avLst>
              <a:gd name="adj1" fmla="val 33333"/>
              <a:gd name="adj2" fmla="val -746"/>
              <a:gd name="adj3" fmla="val 68529"/>
              <a:gd name="adj4" fmla="val -4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出错，子类对象不能访问</a:t>
            </a:r>
            <a:endParaRPr lang="zh-CN" altLang="en-US" sz="2400"/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文本占位符 29698"/>
          <p:cNvSpPr>
            <a:spLocks noGrp="1"/>
          </p:cNvSpPr>
          <p:nvPr>
            <p:ph idx="1"/>
          </p:nvPr>
        </p:nvSpPr>
        <p:spPr>
          <a:xfrm>
            <a:off x="1537970" y="87630"/>
            <a:ext cx="9117330" cy="6634480"/>
          </a:xfrm>
        </p:spPr>
        <p:txBody>
          <a:bodyPr anchor="t">
            <a:normAutofit fontScale="80000"/>
          </a:bodyPr>
          <a:lstStyle/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&gt;&gt;&gt; class A: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	    def __init__(self, value1 = 0, value2 = 0):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		self._value1 = value1    </a:t>
            </a:r>
            <a:r>
              <a:rPr lang="en-US" altLang="zh-CN" sz="2400">
                <a:solidFill>
                  <a:srgbClr val="FF0000"/>
                </a:solidFill>
                <a:latin typeface="Consolas" panose="020B0609020204030204" charset="0"/>
              </a:rPr>
              <a:t>#</a:t>
            </a:r>
            <a:r>
              <a:rPr lang="zh-CN" altLang="en-US" sz="2400" smtClean="0">
                <a:solidFill>
                  <a:srgbClr val="FF0000"/>
                </a:solidFill>
                <a:sym typeface="+mn-ea"/>
              </a:rPr>
              <a:t>受保护成员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		self.__value2 = value2   </a:t>
            </a:r>
            <a:r>
              <a:rPr lang="en-US" altLang="zh-CN" sz="2400">
                <a:solidFill>
                  <a:srgbClr val="FF0000"/>
                </a:solidFill>
                <a:latin typeface="Consolas" panose="020B0609020204030204" charset="0"/>
              </a:rPr>
              <a:t>#</a:t>
            </a:r>
            <a:r>
              <a:rPr lang="zh-CN" altLang="en-US" sz="2400" smtClean="0">
                <a:solidFill>
                  <a:srgbClr val="FF0000"/>
                </a:solidFill>
                <a:sym typeface="+mn-ea"/>
              </a:rPr>
              <a:t>私有成员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	    def setValue(self, value1, value2):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		self._value1 = value1    </a:t>
            </a:r>
            <a:r>
              <a:rPr lang="en-US" altLang="zh-CN" sz="240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#</a:t>
            </a:r>
            <a:r>
              <a:rPr lang="zh-CN" altLang="en-US" sz="2400" smtClean="0">
                <a:solidFill>
                  <a:srgbClr val="FF0000"/>
                </a:solidFill>
                <a:sym typeface="+mn-ea"/>
              </a:rPr>
              <a:t>受保护成员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		self.__value2 = value2   </a:t>
            </a:r>
            <a:r>
              <a:rPr lang="en-US" altLang="zh-CN" sz="240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#</a:t>
            </a:r>
            <a:r>
              <a:rPr lang="zh-CN" altLang="en-US" sz="2400" smtClean="0">
                <a:solidFill>
                  <a:srgbClr val="FF0000"/>
                </a:solidFill>
                <a:sym typeface="+mn-ea"/>
              </a:rPr>
              <a:t>私有成员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	    def show(self):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		print(self._value1)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		print(self.__value2)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&gt;&gt;&gt; a = A()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&gt;&gt;&gt; a._value1            </a:t>
            </a:r>
            <a:r>
              <a:rPr lang="en-US" altLang="zh-CN" sz="2400">
                <a:latin typeface="Consolas" panose="020B0609020204030204" charset="0"/>
                <a:sym typeface="+mn-ea"/>
              </a:rPr>
              <a:t>#</a:t>
            </a:r>
            <a:r>
              <a:rPr lang="zh-CN" altLang="en-US" sz="2400">
                <a:latin typeface="Consolas" panose="020B0609020204030204" charset="0"/>
                <a:sym typeface="+mn-ea"/>
              </a:rPr>
              <a:t>在外部访问对象的</a:t>
            </a:r>
            <a:r>
              <a:rPr lang="zh-CN" altLang="en-US" sz="2400" smtClean="0">
                <a:solidFill>
                  <a:srgbClr val="FF0000"/>
                </a:solidFill>
                <a:sym typeface="+mn-ea"/>
              </a:rPr>
              <a:t>受保护成员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0</a:t>
            </a:r>
            <a:endParaRPr lang="en-US" altLang="zh-CN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&gt;&gt;&gt; a._A__value2         #</a:t>
            </a:r>
            <a:r>
              <a:rPr lang="zh-CN" altLang="en-US" sz="2400">
                <a:latin typeface="Consolas" panose="020B0609020204030204" charset="0"/>
              </a:rPr>
              <a:t>在外部访问对象的</a:t>
            </a:r>
            <a:r>
              <a:rPr lang="zh-CN" altLang="en-US" sz="2400" smtClean="0">
                <a:solidFill>
                  <a:srgbClr val="FF0000"/>
                </a:solidFill>
                <a:sym typeface="+mn-ea"/>
              </a:rPr>
              <a:t>私有成员</a:t>
            </a:r>
            <a:endParaRPr lang="zh-CN" altLang="en-US" sz="2400">
              <a:latin typeface="Consolas" panose="020B0609020204030204" charset="0"/>
            </a:endParaRPr>
          </a:p>
          <a:p>
            <a:pPr marL="1905" indent="-344805" defTabSz="914400">
              <a:lnSpc>
                <a:spcPct val="10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z="2400">
                <a:latin typeface="Consolas" panose="020B0609020204030204" charset="0"/>
              </a:rPr>
              <a:t>0</a:t>
            </a:r>
            <a:endParaRPr lang="en-US" altLang="zh-CN" sz="2400">
              <a:latin typeface="Consolas" panose="020B0609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2895" y="0"/>
            <a:ext cx="5539105" cy="582930"/>
          </a:xfrm>
        </p:spPr>
        <p:txBody>
          <a:bodyPr/>
          <a:p>
            <a:r>
              <a:rPr lang="zh-CN" altLang="en-US"/>
              <a:t>例如：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_xxx</a:t>
            </a:r>
            <a:r>
              <a:rPr smtClean="0">
                <a:solidFill>
                  <a:srgbClr val="FF0000"/>
                </a:solidFill>
                <a:sym typeface="+mn-ea"/>
              </a:rPr>
              <a:t>：受保护</a:t>
            </a:r>
            <a:r>
              <a:rPr smtClean="0">
                <a:solidFill>
                  <a:srgbClr val="FF0000"/>
                </a:solidFill>
                <a:sym typeface="+mn-ea"/>
              </a:rPr>
              <a:t>成员。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11.3.3 特殊属性与方法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双下划线开头和结尾的属性和方法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44830" y="1710690"/>
          <a:ext cx="10977245" cy="4794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30"/>
                <a:gridCol w="7193915"/>
              </a:tblGrid>
              <a:tr h="3238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特殊属性或方法名</a:t>
                      </a:r>
                      <a:endParaRPr lang="en-US" altLang="en-US" sz="24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含义与作用</a:t>
                      </a:r>
                      <a:endParaRPr lang="en-US" altLang="en-US" sz="24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53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object.__dict__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字典，除了一些特殊的属性，实例、类型等对象的所有属性，都放置在其__dict__字典中。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instance.__class__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类实例所属的类，可理解为当前实例的模板。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53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class.__bases__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类对象的基类构成的元组，只包含直接基类，并不是继承链上的所有基类。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29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definition.__name__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对象的名称，比如type、class对象的名称就是系统内置的或自定义的名称字符串，类型的实例通常没有属性__name__。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definition.__qualname__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类的限定名称。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29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class.__mro__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该属性用于存储MRO元组，以便在方法解析期间提供基类排序。该属性是动态的，每当继承层次更新时，该属性都可能发生改变。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特殊属性和方法（续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69925" y="1036955"/>
          <a:ext cx="10852150" cy="5145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0150"/>
                <a:gridCol w="7112000"/>
              </a:tblGrid>
              <a:tr h="3238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特殊属性或方法名</a:t>
                      </a:r>
                      <a:endParaRPr lang="en-US" altLang="en-US" sz="24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含义与作用</a:t>
                      </a:r>
                      <a:endParaRPr lang="en-US" altLang="en-US" sz="24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29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class.mro()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通过元类（metaclass）可以覆盖此方法，以自定义类实例的方法解析顺序。该方法会在程序初始化时调用，其结果存储在__mro__中。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53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class.__subclasses__()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返回子类列表。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06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__init__()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__init__()是一个实例方法，用来在实例创建完成后进行必要的初始化，该方法必须返回None。Python不会自动调用父类的__init__()方法，需要额外的调用super(C, self).__init__()来完成。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06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__new__(cls[, args...])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__new__()是一个静态方法，用于根据类型创建实例。Python在调用__new__()方法获得实例后，会调用这个实例的__init__()方法，然后将最初传给__new__()方法的参数都传给__init__()方法。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2. </a:t>
            </a:r>
            <a:r>
              <a:rPr>
                <a:sym typeface="+mn-ea"/>
              </a:rPr>
              <a:t>面向对象程序设计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36955"/>
            <a:ext cx="10852150" cy="5661660"/>
          </a:xfrm>
        </p:spPr>
        <p:txBody>
          <a:bodyPr/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200" smtClean="0">
                <a:sym typeface="+mn-ea"/>
              </a:rPr>
              <a:t>面向对象程序设计的一条基本原则是</a:t>
            </a:r>
            <a:endParaRPr lang="zh-CN" altLang="en-US" sz="3200" dirty="0" smtClean="0"/>
          </a:p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200" b="1" smtClean="0">
                <a:solidFill>
                  <a:srgbClr val="FF0000"/>
                </a:solidFill>
                <a:sym typeface="+mn-ea"/>
              </a:rPr>
              <a:t>计算机程序由多个能够起到子程序作用的单元或对象组合而成</a:t>
            </a:r>
            <a:r>
              <a:rPr sz="3200" smtClean="0">
                <a:solidFill>
                  <a:srgbClr val="FF0000"/>
                </a:solidFill>
                <a:sym typeface="+mn-ea"/>
              </a:rPr>
              <a:t>，</a:t>
            </a:r>
            <a:endParaRPr lang="zh-CN" altLang="en-US" sz="3200" dirty="0" smtClean="0"/>
          </a:p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200" smtClean="0">
                <a:sym typeface="+mn-ea"/>
              </a:rPr>
              <a:t>这大大地降低了软件开发的难度，使得编程就像搭积木一样简单。</a:t>
            </a:r>
            <a:endParaRPr lang="zh-CN" altLang="en-US" sz="3200" dirty="0" smtClean="0"/>
          </a:p>
          <a:p>
            <a:endParaRPr lang="zh-CN" altLang="en-US" sz="3200" dirty="0" smtClean="0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特殊属性和方法（续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69925" y="1036955"/>
          <a:ext cx="10852150" cy="477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0150"/>
                <a:gridCol w="7112000"/>
              </a:tblGrid>
              <a:tr h="3238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特殊属性或方法名</a:t>
                      </a:r>
                      <a:endParaRPr lang="en-US" altLang="en-US" sz="24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含义与作用</a:t>
                      </a:r>
                      <a:endParaRPr lang="en-US" altLang="en-US" sz="24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29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__del__(self)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在GC（garbage collector）之前，Python会调用这个对象的__del__()方法完成一些终止化工作。如果没有__del__()方法，那么Python不做特殊的处理。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29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__repr__(self)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__repr__()方法返回的字符串主要是面向解释器的，如果没有定义__repr__()，那么Python使用一种默认的表现形式。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06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__str__(self)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与__repr__()返回的详尽的、准确的、无歧义的对象描述字符串不同，__str__()方法只是返回一个对象的简洁的字符串表达形式；当__str__()缺失时，Python会调用__repr__()方法。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53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__unicode__(self)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优先级高于__str__()方法；同时定义这两个方法的实例，调用结果则相同。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几个特殊属性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320" y="1036955"/>
            <a:ext cx="11247755" cy="5304155"/>
          </a:xfrm>
        </p:spPr>
        <p:txBody>
          <a:bodyPr>
            <a:normAutofit lnSpcReduction="20000"/>
          </a:bodyPr>
          <a:p>
            <a:endParaRPr lang="zh-CN" altLang="en-US"/>
          </a:p>
          <a:p>
            <a:r>
              <a:rPr lang="zh-CN" altLang="en-US"/>
              <a:t>    __doc__ :类的文档字符串</a:t>
            </a:r>
            <a:endParaRPr lang="zh-CN" altLang="en-US"/>
          </a:p>
          <a:p>
            <a:r>
              <a:rPr lang="zh-CN" altLang="en-US"/>
              <a:t>    __name__: 类名</a:t>
            </a:r>
            <a:endParaRPr lang="zh-CN" altLang="en-US"/>
          </a:p>
          <a:p>
            <a:r>
              <a:rPr lang="zh-CN" altLang="en-US"/>
              <a:t>    __bases__ : 类的所有父类构成元素（包含了一个由所有父类组成的元组）</a:t>
            </a:r>
            <a:endParaRPr lang="zh-CN" altLang="en-US"/>
          </a:p>
          <a:p>
            <a:r>
              <a:rPr>
                <a:sym typeface="+mn-ea"/>
              </a:rPr>
              <a:t>    __module__: 类定义所在的模块（类的全名是'__main__.className'，如果类位于一个导入模块mymod中，那么className.__module__ 等于 mymod）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2075"/>
            <a:ext cx="10852150" cy="6765290"/>
          </a:xfrm>
        </p:spPr>
        <p:txBody>
          <a:bodyPr>
            <a:normAutofit fontScale="85000" lnSpcReduction="20000"/>
          </a:bodyPr>
          <a:p>
            <a:r>
              <a:rPr lang="zh-CN" altLang="en-US"/>
              <a:t>class Employee:</a:t>
            </a:r>
            <a:endParaRPr lang="zh-CN" altLang="en-US"/>
          </a:p>
          <a:p>
            <a:r>
              <a:rPr lang="zh-CN" altLang="en-US"/>
              <a:t>   '所有员工的基类'</a:t>
            </a:r>
            <a:endParaRPr lang="zh-CN" altLang="en-US"/>
          </a:p>
          <a:p>
            <a:r>
              <a:rPr lang="zh-CN" altLang="en-US"/>
              <a:t>   empCount = 0</a:t>
            </a:r>
            <a:endParaRPr lang="zh-CN" altLang="en-US"/>
          </a:p>
          <a:p>
            <a:r>
              <a:rPr lang="zh-CN" altLang="en-US"/>
              <a:t>   def __init__(self, name, salary):</a:t>
            </a:r>
            <a:endParaRPr lang="zh-CN" altLang="en-US"/>
          </a:p>
          <a:p>
            <a:r>
              <a:rPr lang="zh-CN" altLang="en-US"/>
              <a:t>      self.name = name</a:t>
            </a:r>
            <a:endParaRPr lang="zh-CN" altLang="en-US"/>
          </a:p>
          <a:p>
            <a:r>
              <a:rPr lang="zh-CN" altLang="en-US"/>
              <a:t>      self.salary = salary</a:t>
            </a:r>
            <a:endParaRPr lang="zh-CN" altLang="en-US"/>
          </a:p>
          <a:p>
            <a:r>
              <a:rPr lang="zh-CN" altLang="en-US"/>
              <a:t>      Employee.empCount += 1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def displayCount(self):</a:t>
            </a:r>
            <a:endParaRPr lang="zh-CN" altLang="en-US"/>
          </a:p>
          <a:p>
            <a:r>
              <a:rPr lang="zh-CN" altLang="en-US"/>
              <a:t>     print "Total Employee %d" % Employee.empCount</a:t>
            </a:r>
            <a:endParaRPr lang="zh-CN" altLang="en-US"/>
          </a:p>
          <a:p>
            <a:r>
              <a:rPr lang="zh-CN" altLang="en-US"/>
              <a:t>   def displayEmployee(self):</a:t>
            </a:r>
            <a:endParaRPr lang="zh-CN" altLang="en-US"/>
          </a:p>
          <a:p>
            <a:r>
              <a:rPr lang="zh-CN" altLang="en-US"/>
              <a:t>      print "Name : ", self.name,  ", Salary: ", self.salary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20460" y="92075"/>
            <a:ext cx="571754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print "Employee.__doc__:", Employee.__doc__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print "Employee.__name__:", Employee.__name__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print "Employee.__module__:", Employee.__module__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print "Employee.__bases__:", Employee.__bases__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28155" y="2305685"/>
            <a:ext cx="51098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输出结果：</a:t>
            </a:r>
            <a:endParaRPr lang="zh-CN" altLang="en-US"/>
          </a:p>
          <a:p>
            <a:r>
              <a:rPr lang="zh-CN" altLang="en-US"/>
              <a:t>Employee.__doc__: 所有员工的基类</a:t>
            </a:r>
            <a:endParaRPr lang="zh-CN" altLang="en-US"/>
          </a:p>
          <a:p>
            <a:r>
              <a:rPr lang="zh-CN" altLang="en-US"/>
              <a:t>Employee.__name__: Employee</a:t>
            </a:r>
            <a:endParaRPr lang="zh-CN" altLang="en-US"/>
          </a:p>
          <a:p>
            <a:r>
              <a:rPr lang="zh-CN" altLang="en-US"/>
              <a:t>Employee.__module__: __main__</a:t>
            </a:r>
            <a:endParaRPr lang="zh-CN" altLang="en-US"/>
          </a:p>
          <a:p>
            <a:r>
              <a:rPr lang="zh-CN" altLang="en-US"/>
              <a:t>Employee.__bases__: ()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36955"/>
            <a:ext cx="11521440" cy="5304155"/>
          </a:xfrm>
        </p:spPr>
        <p:txBody>
          <a:bodyPr>
            <a:normAutofit fontScale="90000"/>
          </a:bodyPr>
          <a:p>
            <a:r>
              <a:rPr>
                <a:sym typeface="+mn-ea"/>
              </a:rPr>
              <a:t>访问数据属性</a:t>
            </a:r>
            <a:r>
              <a:rPr>
                <a:sym typeface="+mn-ea"/>
              </a:rPr>
              <a:t>员</a:t>
            </a:r>
            <a:endParaRPr lang="zh-CN" altLang="en-US" dirty="0"/>
          </a:p>
          <a:p>
            <a:r>
              <a:rPr>
                <a:sym typeface="+mn-ea"/>
              </a:rPr>
              <a:t>一）公有属性（实例属性</a:t>
            </a:r>
            <a:r>
              <a:rPr lang="en-US" altLang="zh-CN">
                <a:sym typeface="+mn-ea"/>
              </a:rPr>
              <a:t>/</a:t>
            </a:r>
            <a:r>
              <a:rPr>
                <a:sym typeface="+mn-ea"/>
              </a:rPr>
              <a:t>类属性）：（爹用儿也用，家庭公共账户随便瞧</a:t>
            </a:r>
            <a:r>
              <a:rPr>
                <a:sym typeface="+mn-ea"/>
              </a:rPr>
              <a:t>）</a:t>
            </a:r>
            <a:endParaRPr lang="zh-CN" altLang="en-US" dirty="0"/>
          </a:p>
          <a:p>
            <a:r>
              <a:rPr>
                <a:sym typeface="+mn-ea"/>
              </a:rPr>
              <a:t>   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）类内的方法访问</a:t>
            </a:r>
            <a:endParaRPr lang="zh-CN" altLang="en-US" dirty="0">
              <a:sym typeface="+mn-ea"/>
            </a:endParaRPr>
          </a:p>
          <a:p>
            <a:r>
              <a:rPr>
                <a:sym typeface="+mn-ea"/>
              </a:rPr>
              <a:t>             </a:t>
            </a:r>
            <a:r>
              <a:rPr lang="en-US">
                <a:sym typeface="+mn-ea"/>
              </a:rPr>
              <a:t>self.</a:t>
            </a:r>
            <a:r>
              <a:rPr>
                <a:sym typeface="+mn-ea"/>
              </a:rPr>
              <a:t>实例属性</a:t>
            </a:r>
            <a:r>
              <a:rPr lang="en-US" altLang="zh-CN">
                <a:sym typeface="+mn-ea"/>
              </a:rPr>
              <a:t>=</a:t>
            </a:r>
            <a:r>
              <a:rPr>
                <a:sym typeface="+mn-ea"/>
              </a:rPr>
              <a:t>值</a:t>
            </a:r>
            <a:endParaRPr lang="zh-CN" altLang="en-US" dirty="0">
              <a:sym typeface="+mn-ea"/>
            </a:endParaRPr>
          </a:p>
          <a:p>
            <a:r>
              <a:rPr>
                <a:sym typeface="+mn-ea"/>
              </a:rPr>
              <a:t>             类属性</a:t>
            </a:r>
            <a:r>
              <a:rPr lang="en-US" altLang="zh-CN">
                <a:sym typeface="+mn-ea"/>
              </a:rPr>
              <a:t>=</a:t>
            </a:r>
            <a:r>
              <a:rPr>
                <a:sym typeface="+mn-ea"/>
              </a:rPr>
              <a:t>值</a:t>
            </a:r>
            <a:endParaRPr lang="zh-CN" altLang="en-US" dirty="0">
              <a:sym typeface="+mn-ea"/>
            </a:endParaRPr>
          </a:p>
          <a:p>
            <a:r>
              <a:rPr>
                <a:sym typeface="+mn-ea"/>
              </a:rPr>
              <a:t>  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）类外的对象访问</a:t>
            </a:r>
            <a:endParaRPr lang="en-US" altLang="zh-CN" dirty="0">
              <a:sym typeface="+mn-ea"/>
            </a:endParaRPr>
          </a:p>
          <a:p>
            <a:r>
              <a:rPr>
                <a:sym typeface="+mn-ea"/>
              </a:rPr>
              <a:t>             对象名</a:t>
            </a:r>
            <a:r>
              <a:rPr lang="en-US" altLang="zh-CN">
                <a:sym typeface="+mn-ea"/>
              </a:rPr>
              <a:t>.</a:t>
            </a:r>
            <a:r>
              <a:rPr>
                <a:sym typeface="+mn-ea"/>
              </a:rPr>
              <a:t>实例属性</a:t>
            </a:r>
            <a:r>
              <a:rPr lang="en-US" altLang="zh-CN">
                <a:sym typeface="+mn-ea"/>
              </a:rPr>
              <a:t>=</a:t>
            </a:r>
            <a:r>
              <a:rPr>
                <a:sym typeface="+mn-ea"/>
              </a:rPr>
              <a:t>值              </a:t>
            </a:r>
            <a:endParaRPr lang="zh-CN" altLang="en-US" dirty="0">
              <a:sym typeface="+mn-ea"/>
            </a:endParaRPr>
          </a:p>
          <a:p>
            <a:r>
              <a:rPr>
                <a:sym typeface="+mn-ea"/>
              </a:rPr>
              <a:t>             </a:t>
            </a:r>
            <a:r>
              <a:rPr>
                <a:sym typeface="+mn-ea"/>
              </a:rPr>
              <a:t>类名</a:t>
            </a:r>
            <a:r>
              <a:rPr lang="en-US" altLang="zh-CN">
                <a:sym typeface="+mn-ea"/>
              </a:rPr>
              <a:t>.</a:t>
            </a:r>
            <a:r>
              <a:rPr>
                <a:sym typeface="+mn-ea"/>
              </a:rPr>
              <a:t>类属性</a:t>
            </a:r>
            <a:r>
              <a:rPr lang="en-US" altLang="zh-CN">
                <a:sym typeface="+mn-ea"/>
              </a:rPr>
              <a:t>=</a:t>
            </a:r>
            <a:r>
              <a:rPr>
                <a:sym typeface="+mn-ea"/>
              </a:rPr>
              <a:t>值        </a:t>
            </a:r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（对象名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.</a:t>
            </a:r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类属性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=</a:t>
            </a:r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值 ）</a:t>
            </a:r>
            <a:r>
              <a:rPr>
                <a:sym typeface="+mn-ea"/>
              </a:rPr>
              <a:t>                    </a:t>
            </a:r>
            <a:endParaRPr lang="zh-CN" altLang="en-US" dirty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35"/>
            <a:ext cx="11521440" cy="6857365"/>
          </a:xfrm>
        </p:spPr>
        <p:txBody>
          <a:bodyPr>
            <a:normAutofit fontScale="80000"/>
          </a:bodyPr>
          <a:p>
            <a:r>
              <a:rPr smtClean="0">
                <a:sym typeface="+mn-ea"/>
              </a:rPr>
              <a:t>二</a:t>
            </a:r>
            <a:r>
              <a:rPr>
                <a:sym typeface="+mn-ea"/>
              </a:rPr>
              <a:t>）私有</a:t>
            </a:r>
            <a:r>
              <a:rPr u="heavy">
                <a:sym typeface="+mn-ea"/>
              </a:rPr>
              <a:t>属性（</a:t>
            </a:r>
            <a:r>
              <a:rPr>
                <a:sym typeface="+mn-ea"/>
              </a:rPr>
              <a:t>受保护成员）（不可被</a:t>
            </a:r>
            <a:r>
              <a:rPr lang="en-US" altLang="zh-CN">
                <a:sym typeface="+mn-ea"/>
              </a:rPr>
              <a:t>import</a:t>
            </a:r>
            <a:r>
              <a:rPr>
                <a:sym typeface="+mn-ea"/>
              </a:rPr>
              <a:t>到其他程序文件中。</a:t>
            </a:r>
            <a:r>
              <a:rPr>
                <a:sym typeface="+mn-ea"/>
              </a:rPr>
              <a:t>爹用，儿也</a:t>
            </a:r>
            <a:r>
              <a:rPr>
                <a:sym typeface="+mn-ea"/>
              </a:rPr>
              <a:t>用。</a:t>
            </a:r>
            <a:r>
              <a:rPr lang="en-US" altLang="zh-CN" dirty="0" smtClean="0">
                <a:sym typeface="+mn-ea"/>
              </a:rPr>
              <a:t>)</a:t>
            </a:r>
            <a:endParaRPr lang="en-US" altLang="zh-CN" dirty="0" smtClean="0">
              <a:sym typeface="+mn-ea"/>
            </a:endParaRPr>
          </a:p>
          <a:p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）类内的方法访问</a:t>
            </a:r>
            <a:r>
              <a:rPr smtClean="0">
                <a:sym typeface="+mn-ea"/>
              </a:rPr>
              <a:t>：            （搬家后，小金库不能用。没搬家，小金库继续用</a:t>
            </a:r>
            <a:r>
              <a:rPr smtClean="0">
                <a:sym typeface="+mn-ea"/>
              </a:rPr>
              <a:t>）</a:t>
            </a:r>
            <a:endParaRPr lang="en-US" altLang="zh-CN" dirty="0" smtClean="0">
              <a:sym typeface="+mn-ea"/>
            </a:endParaRPr>
          </a:p>
          <a:p>
            <a:r>
              <a:rPr lang="en-US" altLang="zh-CN" smtClean="0">
                <a:sym typeface="+mn-ea"/>
              </a:rPr>
              <a:t>      self.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_xxx</a:t>
            </a:r>
            <a:r>
              <a:rPr smtClean="0">
                <a:sym typeface="+mn-ea"/>
              </a:rPr>
              <a:t>受</a:t>
            </a:r>
            <a:r>
              <a:rPr>
                <a:sym typeface="+mn-ea"/>
              </a:rPr>
              <a:t>保护成员</a:t>
            </a:r>
            <a:r>
              <a:rPr lang="en-US" altLang="zh-CN">
                <a:sym typeface="+mn-ea"/>
              </a:rPr>
              <a:t>=</a:t>
            </a:r>
            <a:r>
              <a:rPr>
                <a:sym typeface="+mn-ea"/>
              </a:rPr>
              <a:t>值</a:t>
            </a:r>
            <a:endParaRPr lang="zh-CN" altLang="en-US" dirty="0"/>
          </a:p>
          <a:p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）类外的对象访问： </a:t>
            </a:r>
            <a:endParaRPr lang="en-US" altLang="zh-CN" dirty="0">
              <a:sym typeface="+mn-ea"/>
            </a:endParaRPr>
          </a:p>
          <a:p>
            <a:r>
              <a:rPr smtClean="0">
                <a:sym typeface="+mn-ea"/>
              </a:rPr>
              <a:t>      对象</a:t>
            </a:r>
            <a:r>
              <a:rPr>
                <a:sym typeface="+mn-ea"/>
              </a:rPr>
              <a:t>名</a:t>
            </a:r>
            <a:r>
              <a:rPr lang="en-US" altLang="zh-CN">
                <a:sym typeface="+mn-ea"/>
              </a:rPr>
              <a:t>.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_xxx</a:t>
            </a:r>
            <a:r>
              <a:rPr>
                <a:sym typeface="+mn-ea"/>
              </a:rPr>
              <a:t>受保护成员</a:t>
            </a:r>
            <a:r>
              <a:rPr lang="en-US" altLang="zh-CN">
                <a:sym typeface="+mn-ea"/>
              </a:rPr>
              <a:t>=</a:t>
            </a:r>
            <a:r>
              <a:rPr>
                <a:sym typeface="+mn-ea"/>
              </a:rPr>
              <a:t>值</a:t>
            </a:r>
            <a:endParaRPr lang="zh-CN" altLang="en-US" dirty="0"/>
          </a:p>
          <a:p>
            <a:r>
              <a:rPr>
                <a:sym typeface="+mn-ea"/>
              </a:rPr>
              <a:t>三）</a:t>
            </a:r>
            <a:r>
              <a:rPr>
                <a:sym typeface="+mn-ea"/>
              </a:rPr>
              <a:t>私有</a:t>
            </a:r>
            <a:r>
              <a:rPr u="heavy">
                <a:sym typeface="+mn-ea"/>
              </a:rPr>
              <a:t>属性（</a:t>
            </a:r>
            <a:r>
              <a:rPr>
                <a:sym typeface="+mn-ea"/>
              </a:rPr>
              <a:t>私有成员）    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爹用，儿不用。爹爹的烟酒小金库）</a:t>
            </a:r>
            <a:r>
              <a:rPr>
                <a:sym typeface="+mn-ea"/>
              </a:rPr>
              <a:t>       </a:t>
            </a:r>
            <a:endParaRPr lang="zh-CN" altLang="en-US" dirty="0">
              <a:sym typeface="+mn-ea"/>
            </a:endParaRPr>
          </a:p>
          <a:p>
            <a:r>
              <a:rPr>
                <a:sym typeface="+mn-ea"/>
              </a:rPr>
              <a:t>    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）类内的方法访问：</a:t>
            </a:r>
            <a:endParaRPr lang="zh-CN" altLang="en-US" dirty="0">
              <a:sym typeface="+mn-ea"/>
            </a:endParaRPr>
          </a:p>
          <a:p>
            <a:r>
              <a:rPr>
                <a:sym typeface="+mn-ea"/>
              </a:rPr>
              <a:t>             </a:t>
            </a:r>
            <a:r>
              <a:rPr lang="en-US" altLang="zh-CN">
                <a:sym typeface="+mn-ea"/>
              </a:rPr>
              <a:t>self.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__xxx</a:t>
            </a:r>
            <a:r>
              <a:rPr smtClean="0">
                <a:sym typeface="+mn-ea"/>
              </a:rPr>
              <a:t>实例属性</a:t>
            </a:r>
            <a:r>
              <a:rPr lang="en-US" altLang="zh-CN" smtClean="0">
                <a:sym typeface="+mn-ea"/>
              </a:rPr>
              <a:t>=</a:t>
            </a:r>
            <a:r>
              <a:rPr smtClean="0">
                <a:sym typeface="+mn-ea"/>
              </a:rPr>
              <a:t>值     </a:t>
            </a:r>
            <a:r>
              <a:rPr lang="en-US" altLang="zh-CN" smtClean="0">
                <a:sym typeface="+mn-ea"/>
              </a:rPr>
              <a:t>#</a:t>
            </a:r>
            <a:r>
              <a:rPr smtClean="0">
                <a:sym typeface="+mn-ea"/>
              </a:rPr>
              <a:t>公</a:t>
            </a:r>
            <a:r>
              <a:rPr smtClean="0">
                <a:sym typeface="+mn-ea"/>
              </a:rPr>
              <a:t>有方法</a:t>
            </a:r>
            <a:endParaRPr lang="zh-CN" altLang="en-US" dirty="0" smtClean="0">
              <a:sym typeface="+mn-ea"/>
            </a:endParaRPr>
          </a:p>
          <a:p>
            <a:r>
              <a:rPr smtClean="0">
                <a:sym typeface="+mn-ea"/>
              </a:rPr>
              <a:t>             </a:t>
            </a:r>
            <a:r>
              <a:rPr lang="en-US" altLang="zh-CN" smtClean="0">
                <a:sym typeface="+mn-ea"/>
              </a:rPr>
              <a:t>cls.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__xxx</a:t>
            </a:r>
            <a:r>
              <a:rPr smtClean="0">
                <a:sym typeface="+mn-ea"/>
              </a:rPr>
              <a:t>类属性</a:t>
            </a:r>
            <a:r>
              <a:rPr lang="en-US" altLang="zh-CN" smtClean="0">
                <a:sym typeface="+mn-ea"/>
              </a:rPr>
              <a:t>=</a:t>
            </a:r>
            <a:r>
              <a:rPr smtClean="0">
                <a:sym typeface="+mn-ea"/>
              </a:rPr>
              <a:t>值         </a:t>
            </a:r>
            <a:r>
              <a:rPr lang="en-US" altLang="zh-CN" smtClean="0">
                <a:sym typeface="+mn-ea"/>
              </a:rPr>
              <a:t>#</a:t>
            </a:r>
            <a:r>
              <a:rPr smtClean="0">
                <a:sym typeface="+mn-ea"/>
              </a:rPr>
              <a:t>类方法</a:t>
            </a:r>
            <a:endParaRPr lang="zh-CN" altLang="en-US" dirty="0">
              <a:sym typeface="+mn-ea"/>
            </a:endParaRPr>
          </a:p>
          <a:p>
            <a:r>
              <a:rPr>
                <a:sym typeface="+mn-ea"/>
              </a:rPr>
              <a:t>    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）类外的对象访问： </a:t>
            </a:r>
            <a:r>
              <a:rPr smtClean="0">
                <a:sym typeface="+mn-ea"/>
              </a:rPr>
              <a:t>对象名</a:t>
            </a:r>
            <a:r>
              <a:rPr lang="en-US" altLang="zh-CN" smtClean="0">
                <a:sym typeface="+mn-ea"/>
              </a:rPr>
              <a:t>._</a:t>
            </a:r>
            <a:r>
              <a:rPr smtClean="0">
                <a:sym typeface="+mn-ea"/>
              </a:rPr>
              <a:t>类名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__xxx</a:t>
            </a:r>
            <a:r>
              <a:rPr smtClean="0">
                <a:sym typeface="+mn-ea"/>
              </a:rPr>
              <a:t>成员名</a:t>
            </a:r>
            <a:r>
              <a:rPr lang="en-US" altLang="zh-CN" smtClean="0">
                <a:sym typeface="+mn-ea"/>
              </a:rPr>
              <a:t>=</a:t>
            </a:r>
            <a:r>
              <a:rPr smtClean="0">
                <a:sym typeface="+mn-ea"/>
              </a:rPr>
              <a:t>值</a:t>
            </a:r>
            <a:endParaRPr lang="en-US" altLang="zh-CN" dirty="0" smtClean="0">
              <a:sym typeface="+mn-ea"/>
            </a:endParaRPr>
          </a:p>
          <a:p>
            <a:r>
              <a:rPr smtClean="0">
                <a:sym typeface="+mn-ea"/>
              </a:rPr>
              <a:t>四</a:t>
            </a:r>
            <a:r>
              <a:rPr>
                <a:sym typeface="+mn-ea"/>
              </a:rPr>
              <a:t>）私有</a:t>
            </a:r>
            <a:r>
              <a:rPr u="heavy">
                <a:sym typeface="+mn-ea"/>
              </a:rPr>
              <a:t>属性（</a:t>
            </a:r>
            <a:r>
              <a:rPr>
                <a:sym typeface="+mn-ea"/>
              </a:rPr>
              <a:t>特殊属性成员）   （特殊水电</a:t>
            </a:r>
            <a:r>
              <a:rPr>
                <a:sym typeface="+mn-ea"/>
              </a:rPr>
              <a:t>消费项目，不能修改只能查看）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类外的对象访问： </a:t>
            </a:r>
            <a:r>
              <a:rPr smtClean="0">
                <a:sym typeface="+mn-ea"/>
              </a:rPr>
              <a:t>对象名</a:t>
            </a:r>
            <a:r>
              <a:rPr lang="en-US" altLang="zh-CN" smtClean="0">
                <a:sym typeface="+mn-ea"/>
              </a:rPr>
              <a:t>.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__xxx__</a:t>
            </a:r>
            <a:r>
              <a:rPr smtClean="0">
                <a:sym typeface="+mn-ea"/>
              </a:rPr>
              <a:t>成员名</a:t>
            </a:r>
            <a:r>
              <a:rPr lang="en-US" altLang="zh-CN" smtClean="0">
                <a:sym typeface="+mn-ea"/>
              </a:rPr>
              <a:t>=</a:t>
            </a:r>
            <a:r>
              <a:rPr smtClean="0">
                <a:sym typeface="+mn-ea"/>
              </a:rPr>
              <a:t>值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1965"/>
            <a:ext cx="12191365" cy="520128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11.4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方法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什么是方法？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方法是</a:t>
            </a:r>
            <a:r>
              <a:rPr lang="zh-CN" altLang="zh-CN" dirty="0"/>
              <a:t>定义在</a:t>
            </a:r>
            <a:r>
              <a:rPr lang="zh-CN" altLang="zh-CN" dirty="0">
                <a:solidFill>
                  <a:srgbClr val="FF0000"/>
                </a:solidFill>
              </a:rPr>
              <a:t>类中的</a:t>
            </a:r>
            <a:r>
              <a:rPr lang="zh-CN" altLang="zh-CN" dirty="0" smtClean="0">
                <a:solidFill>
                  <a:srgbClr val="FF0000"/>
                </a:solidFill>
              </a:rPr>
              <a:t>函数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分为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实例方法，处理实例属性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类方法，处理类属性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静态方法，处理与类、实例都无关的信息</a:t>
            </a:r>
            <a:endParaRPr lang="zh-CN" altLang="en-US" dirty="0" smtClean="0"/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600" y="1036955"/>
            <a:ext cx="11420475" cy="5304155"/>
          </a:xfrm>
        </p:spPr>
        <p:txBody>
          <a:bodyPr>
            <a:normAutofit fontScale="90000" lnSpcReduction="10000"/>
          </a:bodyPr>
          <a:lstStyle/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 lang="zh-CN" altLang="en-US" smtClean="0"/>
              <a:t>实例方法</a:t>
            </a:r>
            <a:r>
              <a:rPr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专门用来处理</a:t>
            </a:r>
            <a:r>
              <a:rPr sz="490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实例属性</a:t>
            </a:r>
            <a:endParaRPr lang="en-US" altLang="en-US">
              <a:latin typeface="Consolas" panose="020B0609020204030204" charset="0"/>
            </a:endParaRPr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 smtClean="0"/>
              <a:t>分为两类</a:t>
            </a:r>
            <a:r>
              <a:rPr smtClean="0">
                <a:sym typeface="+mn-ea"/>
              </a:rPr>
              <a:t>公有方法、私有方法。</a:t>
            </a:r>
            <a:endParaRPr smtClean="0">
              <a:sym typeface="+mn-ea"/>
            </a:endParaRPr>
          </a:p>
          <a:p>
            <a:pPr lvl="1" algn="l" defTabSz="914400">
              <a:buClrTx/>
              <a:buSzTx/>
              <a:tabLst>
                <a:tab pos="1609725" algn="l"/>
              </a:tabLst>
            </a:pPr>
            <a:endParaRPr smtClean="0">
              <a:sym typeface="+mn-ea"/>
            </a:endParaRPr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 smtClean="0">
                <a:sym typeface="+mn-ea"/>
              </a:rPr>
              <a:t>公有方法通过对象名直接调用，</a:t>
            </a:r>
            <a:endParaRPr lang="zh-CN" altLang="en-US" dirty="0" smtClean="0"/>
          </a:p>
          <a:p>
            <a:pPr lvl="1" algn="l" defTabSz="914400">
              <a:buClrTx/>
              <a:buSzTx/>
              <a:tabLst>
                <a:tab pos="1609725" algn="l"/>
              </a:tabLst>
            </a:pPr>
            <a:endParaRPr smtClean="0">
              <a:sym typeface="+mn-ea"/>
            </a:endParaRPr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 smtClean="0">
                <a:sym typeface="+mn-ea"/>
              </a:rPr>
              <a:t>私有方法的名字以两个下划线“</a:t>
            </a:r>
            <a:r>
              <a:rPr lang="en-US" altLang="zh-CN" smtClean="0">
                <a:sym typeface="+mn-ea"/>
              </a:rPr>
              <a:t>__”</a:t>
            </a:r>
            <a:r>
              <a:rPr smtClean="0">
                <a:sym typeface="+mn-ea"/>
              </a:rPr>
              <a:t>开始。</a:t>
            </a:r>
            <a:r>
              <a:rPr smtClean="0">
                <a:sym typeface="+mn-ea"/>
              </a:rPr>
              <a:t>私有方法不能通过对象名直接调用，只能</a:t>
            </a:r>
            <a:r>
              <a:rPr smtClean="0">
                <a:solidFill>
                  <a:srgbClr val="FF0000"/>
                </a:solidFill>
                <a:sym typeface="+mn-ea"/>
              </a:rPr>
              <a:t>在属于对象的方法中通过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self</a:t>
            </a:r>
            <a:r>
              <a:rPr smtClean="0">
                <a:solidFill>
                  <a:srgbClr val="FF0000"/>
                </a:solidFill>
                <a:sym typeface="+mn-ea"/>
              </a:rPr>
              <a:t>调用或在外部通过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Python</a:t>
            </a:r>
            <a:r>
              <a:rPr smtClean="0">
                <a:solidFill>
                  <a:srgbClr val="FF0000"/>
                </a:solidFill>
                <a:sym typeface="+mn-ea"/>
              </a:rPr>
              <a:t>支持的特殊方式来调用</a:t>
            </a:r>
            <a:r>
              <a:rPr smtClean="0">
                <a:sym typeface="+mn-ea"/>
              </a:rPr>
              <a:t>。</a:t>
            </a:r>
            <a:endParaRPr lang="zh-CN" altLang="en-US" dirty="0" smtClean="0"/>
          </a:p>
          <a:p>
            <a:pPr>
              <a:lnSpc>
                <a:spcPct val="12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endParaRPr lang="zh-CN" altLang="en-US" dirty="0" smtClean="0"/>
          </a:p>
          <a:p>
            <a:pPr>
              <a:lnSpc>
                <a:spcPct val="12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endParaRPr lang="zh-CN" altLang="en-US" dirty="0" smtClean="0"/>
          </a:p>
          <a:p>
            <a:pPr lvl="1" algn="l" defTabSz="914400">
              <a:buClrTx/>
              <a:buSzTx/>
              <a:tabLst>
                <a:tab pos="1609725" algn="l"/>
              </a:tabLst>
            </a:pPr>
            <a:endParaRPr lang="zh-CN" altLang="en-US" dirty="0" smtClean="0"/>
          </a:p>
          <a:p>
            <a:pPr lvl="1"/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11.4.1 </a:t>
            </a:r>
            <a:r>
              <a:rPr lang="zh-CN" altLang="en-US" dirty="0" smtClean="0"/>
              <a:t>实例方法</a:t>
            </a:r>
            <a:endParaRPr lang="zh-CN" altLang="en-US" dirty="0"/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11.4.1 </a:t>
            </a:r>
            <a:r>
              <a:rPr lang="zh-CN" altLang="en-US" dirty="0" smtClean="0"/>
              <a:t>实例方法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36955"/>
            <a:ext cx="10852150" cy="582104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定义形式：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zh-CN" altLang="zh-CN" dirty="0"/>
              <a:t>实例方法名</a:t>
            </a:r>
            <a:r>
              <a:rPr lang="en-US" altLang="zh-CN" dirty="0"/>
              <a:t>(self, [</a:t>
            </a:r>
            <a:r>
              <a:rPr lang="zh-CN" altLang="zh-CN" dirty="0"/>
              <a:t>形参列表</a:t>
            </a:r>
            <a:r>
              <a:rPr lang="en-US" altLang="zh-CN" dirty="0"/>
              <a:t>]):</a:t>
            </a:r>
            <a:endParaRPr lang="zh-CN" altLang="zh-CN" dirty="0"/>
          </a:p>
          <a:p>
            <a:pPr marL="457200" lvl="1" indent="0">
              <a:buNone/>
            </a:pPr>
            <a:r>
              <a:rPr lang="en-US" altLang="zh-CN" dirty="0"/>
              <a:t>    </a:t>
            </a:r>
            <a:r>
              <a:rPr lang="zh-CN" altLang="zh-CN" dirty="0"/>
              <a:t>函数体</a:t>
            </a:r>
            <a:endParaRPr lang="zh-CN" altLang="zh-CN" dirty="0"/>
          </a:p>
          <a:p>
            <a:pPr marL="228600" lvl="1"/>
            <a:endParaRPr lang="en-US" altLang="zh-CN" dirty="0" smtClean="0"/>
          </a:p>
          <a:p>
            <a:pPr marL="228600" lvl="1"/>
            <a:r>
              <a:rPr lang="zh-CN" altLang="en-US" dirty="0" smtClean="0"/>
              <a:t>调用形式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zh-CN" dirty="0"/>
              <a:t>公有方法，在类外调用语句中，对象名</a:t>
            </a:r>
            <a:r>
              <a:rPr lang="en-US" altLang="zh-CN" dirty="0"/>
              <a:t>.</a:t>
            </a:r>
            <a:r>
              <a:rPr lang="zh-CN" altLang="zh-CN" dirty="0"/>
              <a:t>方法名</a:t>
            </a:r>
            <a:r>
              <a:rPr lang="en-US" altLang="zh-CN">
                <a:sym typeface="+mn-ea"/>
              </a:rPr>
              <a:t>([</a:t>
            </a:r>
            <a:r>
              <a:rPr>
                <a:sym typeface="+mn-ea"/>
              </a:rPr>
              <a:t>参数</a:t>
            </a:r>
            <a:r>
              <a:rPr lang="en-US" altLang="zh-CN">
                <a:sym typeface="+mn-ea"/>
              </a:rPr>
              <a:t>])</a:t>
            </a:r>
            <a:endParaRPr lang="zh-CN" altLang="zh-CN" dirty="0"/>
          </a:p>
          <a:p>
            <a:pPr marL="0" lvl="1" indent="0">
              <a:buNone/>
            </a:pPr>
            <a:r>
              <a:rPr altLang="zh-CN">
                <a:sym typeface="+mn-ea"/>
              </a:rPr>
              <a:t>    公有方法，在类内定义语句中，</a:t>
            </a:r>
            <a:r>
              <a:rPr lang="en-US" altLang="zh-CN">
                <a:sym typeface="+mn-ea"/>
              </a:rPr>
              <a:t>self</a:t>
            </a:r>
            <a:r>
              <a:rPr lang="en-US" altLang="zh-CN">
                <a:sym typeface="+mn-ea"/>
              </a:rPr>
              <a:t>.</a:t>
            </a:r>
            <a:r>
              <a:rPr altLang="zh-CN">
                <a:sym typeface="+mn-ea"/>
              </a:rPr>
              <a:t>方法名</a:t>
            </a:r>
            <a:r>
              <a:rPr lang="en-US" altLang="zh-CN">
                <a:sym typeface="+mn-ea"/>
              </a:rPr>
              <a:t>([</a:t>
            </a:r>
            <a:r>
              <a:rPr>
                <a:sym typeface="+mn-ea"/>
              </a:rPr>
              <a:t>参数</a:t>
            </a:r>
            <a:r>
              <a:rPr lang="en-US" altLang="zh-CN">
                <a:sym typeface="+mn-ea"/>
              </a:rPr>
              <a:t>])</a:t>
            </a:r>
            <a:endParaRPr lang="zh-CN" altLang="en-US" dirty="0"/>
          </a:p>
          <a:p>
            <a:pPr marL="0" lvl="1" indent="0">
              <a:buNone/>
            </a:pPr>
            <a:r>
              <a:rPr altLang="zh-CN">
                <a:sym typeface="+mn-ea"/>
              </a:rPr>
              <a:t>    私有方法，在类外调用语句中，不允许调用</a:t>
            </a:r>
            <a:endParaRPr altLang="zh-CN">
              <a:sym typeface="+mn-ea"/>
            </a:endParaRPr>
          </a:p>
          <a:p>
            <a:pPr marL="0" lvl="1" indent="0">
              <a:buNone/>
            </a:pPr>
            <a:r>
              <a:rPr altLang="zh-CN">
                <a:sym typeface="+mn-ea"/>
              </a:rPr>
              <a:t>    私</a:t>
            </a:r>
            <a:r>
              <a:rPr altLang="zh-CN">
                <a:sym typeface="+mn-ea"/>
              </a:rPr>
              <a:t>有方法，在类内定义语句中，</a:t>
            </a:r>
            <a:r>
              <a:rPr lang="en-US" altLang="zh-CN">
                <a:sym typeface="+mn-ea"/>
              </a:rPr>
              <a:t>self.</a:t>
            </a:r>
            <a:r>
              <a:rPr>
                <a:sym typeface="+mn-ea"/>
              </a:rPr>
              <a:t>方法名</a:t>
            </a:r>
            <a:r>
              <a:rPr lang="en-US" altLang="zh-CN">
                <a:sym typeface="+mn-ea"/>
              </a:rPr>
              <a:t>([</a:t>
            </a:r>
            <a:r>
              <a:rPr>
                <a:sym typeface="+mn-ea"/>
              </a:rPr>
              <a:t>参数</a:t>
            </a:r>
            <a:r>
              <a:rPr lang="en-US" altLang="zh-CN">
                <a:sym typeface="+mn-ea"/>
              </a:rPr>
              <a:t>]</a:t>
            </a:r>
            <a:r>
              <a:rPr lang="en-US" altLang="zh-CN">
                <a:sym typeface="+mn-ea"/>
              </a:rPr>
              <a:t>)</a:t>
            </a:r>
            <a:endParaRPr lang="zh-CN" altLang="en-US" dirty="0"/>
          </a:p>
          <a:p>
            <a:pPr marL="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589432" y="1683916"/>
            <a:ext cx="720080" cy="576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5043696" y="2899192"/>
            <a:ext cx="1872208" cy="720080"/>
          </a:xfrm>
          <a:prstGeom prst="borderCallout1">
            <a:avLst>
              <a:gd name="adj1" fmla="val 40698"/>
              <a:gd name="adj2" fmla="val -494"/>
              <a:gd name="adj3" fmla="val -74926"/>
              <a:gd name="adj4" fmla="val -97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公有方法名或者私有方法名</a:t>
            </a:r>
            <a:endParaRPr lang="zh-CN" altLang="en-US" dirty="0"/>
          </a:p>
        </p:txBody>
      </p:sp>
      <p:sp>
        <p:nvSpPr>
          <p:cNvPr id="7" name="线形标注 1 6"/>
          <p:cNvSpPr/>
          <p:nvPr/>
        </p:nvSpPr>
        <p:spPr>
          <a:xfrm>
            <a:off x="4926856" y="963712"/>
            <a:ext cx="1872208" cy="720080"/>
          </a:xfrm>
          <a:prstGeom prst="borderCallout1">
            <a:avLst>
              <a:gd name="adj1" fmla="val 40698"/>
              <a:gd name="adj2" fmla="val -494"/>
              <a:gd name="adj3" fmla="val 128177"/>
              <a:gd name="adj4" fmla="val -31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个参数一般</a:t>
            </a:r>
            <a:r>
              <a:rPr lang="zh-CN" altLang="en-US" dirty="0"/>
              <a:t>是</a:t>
            </a:r>
            <a:r>
              <a:rPr lang="en-US" altLang="zh-CN" dirty="0" smtClean="0"/>
              <a:t>self</a:t>
            </a:r>
            <a:endParaRPr lang="zh-CN" altLang="en-US" dirty="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2. </a:t>
            </a:r>
            <a:r>
              <a:rPr>
                <a:sym typeface="+mn-ea"/>
              </a:rPr>
              <a:t>面向对象程序设计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600" smtClean="0">
                <a:sym typeface="+mn-ea"/>
              </a:rPr>
              <a:t>面向对象程序设计的一个关键性观念是</a:t>
            </a:r>
            <a:endParaRPr lang="zh-CN" altLang="en-US" sz="3600" dirty="0" smtClean="0"/>
          </a:p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600" b="1" smtClean="0">
                <a:solidFill>
                  <a:srgbClr val="FF0000"/>
                </a:solidFill>
                <a:sym typeface="+mn-ea"/>
              </a:rPr>
              <a:t>将数据以及对数据的操作封装在一起，组成一个相互依存、不可分割的整体</a:t>
            </a:r>
            <a:r>
              <a:rPr sz="3600" smtClean="0">
                <a:solidFill>
                  <a:srgbClr val="FF0000"/>
                </a:solidFill>
                <a:sym typeface="+mn-ea"/>
              </a:rPr>
              <a:t>，即对象。</a:t>
            </a:r>
            <a:endParaRPr lang="zh-CN" altLang="en-US" sz="3600" dirty="0" smtClean="0"/>
          </a:p>
          <a:p>
            <a:endParaRPr lang="zh-CN" altLang="en-US" sz="3600" dirty="0" smtClean="0"/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609502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例子</a:t>
            </a:r>
            <a:r>
              <a:rPr lang="en-US" altLang="zh-CN" sz="3200" dirty="0"/>
              <a:t>1</a:t>
            </a:r>
            <a:endParaRPr lang="en-US" altLang="zh-CN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930" y="1196752"/>
            <a:ext cx="5642094" cy="514466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class Person(object):</a:t>
            </a:r>
            <a:endParaRPr lang="zh-CN" altLang="zh-CN" sz="2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def</a:t>
            </a:r>
            <a:r>
              <a:rPr lang="en-US" altLang="zh-CN" sz="2400" dirty="0"/>
              <a:t> __</a:t>
            </a:r>
            <a:r>
              <a:rPr lang="en-US" altLang="zh-CN" sz="2400" dirty="0" err="1"/>
              <a:t>init</a:t>
            </a:r>
            <a:r>
              <a:rPr lang="en-US" altLang="zh-CN" sz="2400" dirty="0"/>
              <a:t>__(self, name, </a:t>
            </a:r>
            <a:r>
              <a:rPr lang="en-US" altLang="zh-CN" sz="2400" dirty="0" smtClean="0"/>
              <a:t>score):</a:t>
            </a:r>
            <a:endParaRPr lang="zh-CN" altLang="zh-CN" sz="2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        </a:t>
            </a:r>
            <a:r>
              <a:rPr lang="en-US" altLang="zh-CN" sz="2400" dirty="0" err="1"/>
              <a:t>self.__name</a:t>
            </a:r>
            <a:r>
              <a:rPr lang="en-US" altLang="zh-CN" sz="2400" dirty="0"/>
              <a:t> = name#</a:t>
            </a:r>
            <a:r>
              <a:rPr sz="2400" dirty="0"/>
              <a:t>私有属性</a:t>
            </a:r>
            <a:endParaRPr lang="zh-CN" altLang="zh-CN" sz="2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        </a:t>
            </a:r>
            <a:r>
              <a:rPr lang="en-US" altLang="zh-CN" sz="2400" dirty="0" err="1"/>
              <a:t>self.__score</a:t>
            </a:r>
            <a:r>
              <a:rPr lang="en-US" altLang="zh-CN" sz="2400" dirty="0"/>
              <a:t> = score</a:t>
            </a:r>
            <a:r>
              <a:rPr lang="en-US" altLang="zh-CN" sz="2400">
                <a:sym typeface="+mn-ea"/>
              </a:rPr>
              <a:t>#</a:t>
            </a:r>
            <a:r>
              <a:rPr sz="2400">
                <a:sym typeface="+mn-ea"/>
              </a:rPr>
              <a:t>私有属性</a:t>
            </a:r>
            <a:endParaRPr lang="zh-CN" altLang="zh-CN" sz="2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def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get_grade</a:t>
            </a:r>
            <a:r>
              <a:rPr lang="en-US" altLang="zh-CN" sz="2400" dirty="0"/>
              <a:t>(self): </a:t>
            </a:r>
            <a:r>
              <a:rPr lang="en-US" altLang="zh-CN" sz="2400" dirty="0" smtClean="0"/>
              <a:t>    #</a:t>
            </a:r>
            <a:r>
              <a:rPr sz="2400" dirty="0" smtClean="0"/>
              <a:t>公</a:t>
            </a:r>
            <a:r>
              <a:rPr sz="2400" dirty="0" smtClean="0"/>
              <a:t>有方法</a:t>
            </a:r>
            <a:r>
              <a:rPr lang="en-US" altLang="zh-CN" sz="2400" dirty="0" smtClean="0"/>
              <a:t>   </a:t>
            </a:r>
            <a:endParaRPr lang="zh-CN" altLang="zh-CN" sz="2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        if </a:t>
            </a:r>
            <a:r>
              <a:rPr lang="en-US" altLang="zh-CN" sz="2400" dirty="0" err="1"/>
              <a:t>self.__score</a:t>
            </a:r>
            <a:r>
              <a:rPr lang="en-US" altLang="zh-CN" sz="2400" dirty="0"/>
              <a:t> &gt;= 80:</a:t>
            </a:r>
            <a:endParaRPr lang="zh-CN" altLang="zh-CN" sz="2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            return 'A'</a:t>
            </a:r>
            <a:endParaRPr lang="zh-CN" altLang="zh-CN" sz="2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        if </a:t>
            </a:r>
            <a:r>
              <a:rPr lang="en-US" altLang="zh-CN" sz="2400" dirty="0" err="1"/>
              <a:t>self.__score</a:t>
            </a:r>
            <a:r>
              <a:rPr lang="en-US" altLang="zh-CN" sz="2400" dirty="0"/>
              <a:t> &gt;= 60:</a:t>
            </a:r>
            <a:endParaRPr lang="zh-CN" altLang="zh-CN" sz="2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            return 'B'</a:t>
            </a:r>
            <a:endParaRPr lang="zh-CN" altLang="zh-CN" sz="24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/>
              <a:t>        return 'C'</a:t>
            </a:r>
            <a:endParaRPr lang="zh-CN" altLang="zh-CN" sz="2400" dirty="0"/>
          </a:p>
          <a:p>
            <a:pPr marL="0" indent="0">
              <a:lnSpc>
                <a:spcPct val="100000"/>
              </a:lnSpc>
              <a:buNone/>
            </a:pPr>
            <a:endParaRPr lang="zh-CN" altLang="en-US" sz="2400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816080" y="1196752"/>
            <a:ext cx="4608512" cy="517288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zh-CN" sz="2400" dirty="0"/>
              <a:t>p1 = Person('Bob', </a:t>
            </a:r>
            <a:r>
              <a:rPr lang="en-US" altLang="zh-CN" sz="2400" dirty="0" smtClean="0"/>
              <a:t>90)</a:t>
            </a:r>
            <a:endParaRPr lang="zh-CN" altLang="zh-CN" sz="2400" dirty="0"/>
          </a:p>
          <a:p>
            <a:pPr marL="0" lvl="0" indent="0">
              <a:buNone/>
            </a:pPr>
            <a:r>
              <a:rPr lang="en-US" altLang="zh-CN" sz="2400" dirty="0"/>
              <a:t>p2 = Person('Alice', 65) </a:t>
            </a:r>
            <a:endParaRPr lang="zh-CN" altLang="zh-CN" sz="2400" dirty="0"/>
          </a:p>
          <a:p>
            <a:pPr marL="0" lvl="0" indent="0">
              <a:buNone/>
            </a:pPr>
            <a:r>
              <a:rPr lang="en-US" altLang="zh-CN" sz="2400" dirty="0"/>
              <a:t>p3 = Person('Tim', 48) </a:t>
            </a:r>
            <a:endParaRPr lang="zh-CN" altLang="zh-CN" sz="2400" dirty="0"/>
          </a:p>
          <a:p>
            <a:pPr marL="0" lvl="0" indent="0">
              <a:buNone/>
            </a:pPr>
            <a:r>
              <a:rPr lang="en-US" altLang="zh-CN" sz="2400" dirty="0"/>
              <a:t>print(p1.get_grade()) </a:t>
            </a:r>
            <a:endParaRPr lang="zh-CN" altLang="zh-CN" sz="2400" dirty="0"/>
          </a:p>
          <a:p>
            <a:pPr marL="0" lvl="0" indent="0">
              <a:buNone/>
            </a:pPr>
            <a:r>
              <a:rPr lang="en-US" altLang="zh-CN" sz="2400" dirty="0"/>
              <a:t>print(p2.get_grade()) </a:t>
            </a:r>
            <a:endParaRPr lang="zh-CN" altLang="zh-CN" sz="2400" dirty="0"/>
          </a:p>
          <a:p>
            <a:pPr marL="0" lvl="0" indent="0">
              <a:buNone/>
            </a:pPr>
            <a:r>
              <a:rPr lang="en-US" altLang="zh-CN" sz="2400" dirty="0"/>
              <a:t>print(p3.get_grade()) </a:t>
            </a:r>
            <a:endParaRPr lang="zh-CN" altLang="en-US" sz="2400" dirty="0"/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2"/>
          <p:cNvSpPr>
            <a:spLocks noGrp="1"/>
          </p:cNvSpPr>
          <p:nvPr/>
        </p:nvSpPr>
        <p:spPr>
          <a:xfrm>
            <a:off x="13970" y="61595"/>
            <a:ext cx="12178665" cy="6660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0"/>
              <a:t>class Divider:</a:t>
            </a:r>
            <a:endParaRPr lang="en-US" altLang="zh-CN" sz="2800" b="0"/>
          </a:p>
          <a:p>
            <a:r>
              <a:rPr lang="en-US" altLang="zh-CN" sz="2800" b="0"/>
              <a:t>    def __private(self,num):#</a:t>
            </a:r>
            <a:r>
              <a:rPr lang="zh-CN" altLang="en-US" sz="2800" b="0"/>
              <a:t>私有方法</a:t>
            </a:r>
            <a:endParaRPr lang="en-US" altLang="zh-CN" sz="2800" b="0"/>
          </a:p>
          <a:p>
            <a:r>
              <a:rPr lang="en-US" altLang="zh-CN" sz="2800" b="0"/>
              <a:t>        print(10/num)</a:t>
            </a:r>
            <a:endParaRPr lang="en-US" altLang="zh-CN" sz="2800" b="0"/>
          </a:p>
          <a:p>
            <a:r>
              <a:rPr lang="en-US" altLang="zh-CN" sz="2800" b="0"/>
              <a:t>    def  public(self,new_num):#</a:t>
            </a:r>
            <a:r>
              <a:rPr lang="zh-CN" altLang="en-US" sz="2800" b="0"/>
              <a:t>公有方法</a:t>
            </a:r>
            <a:endParaRPr lang="en-US" altLang="zh-CN" sz="2800" b="0"/>
          </a:p>
          <a:p>
            <a:r>
              <a:rPr lang="en-US" altLang="zh-CN" sz="2800" b="0"/>
              <a:t>        if new_num!=0:</a:t>
            </a:r>
            <a:endParaRPr lang="en-US" altLang="zh-CN" sz="2800" b="0"/>
          </a:p>
          <a:p>
            <a:r>
              <a:rPr lang="en-US" altLang="zh-CN" sz="2800" b="0"/>
              <a:t>            self.__private(new_num)#</a:t>
            </a:r>
            <a:r>
              <a:rPr lang="zh-CN" altLang="en-US" sz="2800" b="0"/>
              <a:t>在类定义语句中，调用私用方法</a:t>
            </a:r>
            <a:endParaRPr lang="en-US" altLang="zh-CN" sz="2800" b="0"/>
          </a:p>
          <a:p>
            <a:r>
              <a:rPr lang="en-US" altLang="zh-CN" sz="2800" b="0"/>
              <a:t>        else:</a:t>
            </a:r>
            <a:endParaRPr lang="en-US" altLang="zh-CN" sz="2800" b="0"/>
          </a:p>
          <a:p>
            <a:pPr marL="0" indent="0">
              <a:buNone/>
            </a:pPr>
            <a:r>
              <a:rPr lang="en-US" altLang="zh-CN" sz="2800" b="0"/>
              <a:t>                print("除数不能为0")</a:t>
            </a:r>
            <a:endParaRPr lang="en-US" altLang="zh-CN" sz="2800" b="0"/>
          </a:p>
          <a:p>
            <a:pPr marL="0" indent="0">
              <a:buNone/>
            </a:pPr>
            <a:r>
              <a:rPr lang="en-US" altLang="zh-CN" sz="2800" b="0"/>
              <a:t>-----------------------------------------------------------------------------------------------</a:t>
            </a:r>
            <a:endParaRPr lang="en-US" altLang="zh-CN" sz="2800" b="0"/>
          </a:p>
          <a:p>
            <a:r>
              <a:rPr lang="en-US" altLang="zh-CN" sz="2800" b="0"/>
              <a:t>divider=Divider()</a:t>
            </a:r>
            <a:endParaRPr lang="en-US" altLang="zh-CN" sz="2800" b="0"/>
          </a:p>
          <a:p>
            <a:r>
              <a:rPr lang="en-US" altLang="zh-CN" sz="2800" b="0"/>
              <a:t>num=int(input("请输入要计算的数值："))</a:t>
            </a:r>
            <a:endParaRPr lang="en-US" altLang="zh-CN" sz="2800" b="0"/>
          </a:p>
          <a:p>
            <a:r>
              <a:rPr lang="en-US" altLang="zh-CN" sz="2800" b="0"/>
              <a:t>divider.public(num)</a:t>
            </a:r>
            <a:endParaRPr lang="en-US" altLang="zh-CN" sz="2800" b="0"/>
          </a:p>
          <a:p>
            <a:endParaRPr lang="zh-CN" altLang="en-US" sz="2800" b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291445" y="61595"/>
            <a:ext cx="1820545" cy="609600"/>
          </a:xfrm>
        </p:spPr>
        <p:txBody>
          <a:bodyPr>
            <a:noAutofit/>
          </a:bodyPr>
          <a:p>
            <a:r>
              <a:rPr lang="zh-CN" altLang="zh-CN" sz="3200" dirty="0"/>
              <a:t>例子</a:t>
            </a:r>
            <a:r>
              <a:rPr lang="en-US" altLang="zh-CN" sz="3200" dirty="0"/>
              <a:t>2</a:t>
            </a:r>
            <a:endParaRPr lang="en-US" altLang="zh-CN" sz="32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divider.__private()#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不允许调用私有方法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Traceback (most recent call last):</a:t>
            </a:r>
            <a:endParaRPr lang="zh-CN" altLang="en-US" sz="2800">
              <a:solidFill>
                <a:schemeClr val="tx1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  File "C:/Users/Desktop/x/112.py", line 44, in &lt;module&gt;</a:t>
            </a:r>
            <a:endParaRPr lang="zh-CN" altLang="en-US" sz="2800">
              <a:solidFill>
                <a:schemeClr val="tx1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    divider.__private(num)</a:t>
            </a:r>
            <a:endParaRPr lang="zh-CN" altLang="en-US" sz="2800">
              <a:solidFill>
                <a:schemeClr val="tx1"/>
              </a:solidFill>
              <a:sym typeface="+mn-ea"/>
            </a:endParaRPr>
          </a:p>
          <a:p>
            <a:r>
              <a:rPr lang="zh-CN" altLang="en-US" sz="2800">
                <a:solidFill>
                  <a:schemeClr val="tx1"/>
                </a:solidFill>
                <a:sym typeface="+mn-ea"/>
              </a:rPr>
              <a:t>AttributeError: 'Divider' object has no attribute '__private'</a:t>
            </a:r>
            <a:endParaRPr lang="zh-CN" altLang="en-US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291445" y="61595"/>
            <a:ext cx="1820545" cy="609600"/>
          </a:xfrm>
        </p:spPr>
        <p:txBody>
          <a:bodyPr>
            <a:noAutofit/>
          </a:bodyPr>
          <a:p>
            <a:r>
              <a:rPr lang="zh-CN" altLang="zh-CN" sz="3200" dirty="0"/>
              <a:t>例子</a:t>
            </a:r>
            <a:r>
              <a:rPr lang="en-US" altLang="zh-CN" sz="3200" dirty="0"/>
              <a:t>2</a:t>
            </a:r>
            <a:endParaRPr lang="en-US" altLang="zh-CN" sz="32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90000"/>
            </a:pPr>
            <a:r>
              <a:rPr>
                <a:latin typeface="Consolas" panose="020B0609020204030204" charset="0"/>
                <a:sym typeface="+mn-ea"/>
              </a:rPr>
              <a:t>类方法</a:t>
            </a:r>
            <a:r>
              <a:rPr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专门用来处理私有</a:t>
            </a:r>
            <a:r>
              <a:rPr sz="4800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类属性</a:t>
            </a:r>
            <a:endParaRPr lang="en-US" altLang="en-US" sz="4800">
              <a:latin typeface="Consolas" panose="020B060902020403020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90000"/>
            </a:pPr>
            <a:r>
              <a:rPr smtClean="0">
                <a:sym typeface="+mn-ea"/>
              </a:rPr>
              <a:t>但不能直接访问属于对象的成员</a:t>
            </a:r>
            <a:r>
              <a:rPr lang="en-US" altLang="zh-CN" smtClean="0">
                <a:sym typeface="+mn-ea"/>
              </a:rPr>
              <a:t>(</a:t>
            </a:r>
            <a:r>
              <a:rPr smtClean="0">
                <a:sym typeface="+mn-ea"/>
              </a:rPr>
              <a:t>实例属性），只能访问属于类的成员（类属性）。</a:t>
            </a:r>
            <a:endParaRPr lang="zh-CN" altLang="en-US" dirty="0" smtClean="0"/>
          </a:p>
          <a:p>
            <a:endParaRPr smtClean="0">
              <a:sym typeface="+mn-ea"/>
            </a:endParaRPr>
          </a:p>
          <a:p>
            <a:endParaRPr smtClean="0">
              <a:sym typeface="+mn-ea"/>
            </a:endParaRPr>
          </a:p>
          <a:p>
            <a:r>
              <a:rPr smtClean="0">
                <a:sym typeface="+mn-ea"/>
              </a:rPr>
              <a:t>类方法</a:t>
            </a:r>
            <a:r>
              <a:rPr smtClean="0">
                <a:sym typeface="+mn-ea"/>
              </a:rPr>
              <a:t>可以通过</a:t>
            </a:r>
            <a:r>
              <a:rPr smtClean="0">
                <a:solidFill>
                  <a:srgbClr val="FF0000"/>
                </a:solidFill>
                <a:sym typeface="+mn-ea"/>
              </a:rPr>
              <a:t>类名和对象名调用</a:t>
            </a:r>
            <a:r>
              <a:rPr smtClean="0">
                <a:sym typeface="+mn-ea"/>
              </a:rPr>
              <a:t>，</a:t>
            </a: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11.4.2 </a:t>
            </a:r>
            <a:r>
              <a:rPr lang="zh-CN" altLang="en-US" dirty="0" smtClean="0"/>
              <a:t>类方法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11.4.2 </a:t>
            </a:r>
            <a:r>
              <a:rPr lang="zh-CN" altLang="en-US" dirty="0" smtClean="0"/>
              <a:t>类方法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36955"/>
            <a:ext cx="10852150" cy="5821045"/>
          </a:xfrm>
        </p:spPr>
        <p:txBody>
          <a:bodyPr>
            <a:normAutofit fontScale="90000"/>
          </a:bodyPr>
          <a:lstStyle/>
          <a:p>
            <a:r>
              <a:rPr lang="zh-CN" altLang="zh-CN" dirty="0" smtClean="0"/>
              <a:t>用于</a:t>
            </a:r>
            <a:r>
              <a:rPr lang="zh-CN" altLang="en-US" dirty="0" smtClean="0"/>
              <a:t>只</a:t>
            </a:r>
            <a:r>
              <a:rPr lang="zh-CN" altLang="zh-CN" dirty="0" smtClean="0"/>
              <a:t>跟</a:t>
            </a:r>
            <a:r>
              <a:rPr lang="zh-CN" altLang="zh-CN" dirty="0"/>
              <a:t>类有关的操作</a:t>
            </a:r>
            <a:r>
              <a:rPr lang="zh-CN" altLang="zh-CN" dirty="0" smtClean="0"/>
              <a:t>，不</a:t>
            </a:r>
            <a:r>
              <a:rPr lang="zh-CN" altLang="zh-CN" dirty="0"/>
              <a:t>跟具体的实例</a:t>
            </a:r>
            <a:r>
              <a:rPr lang="zh-CN" altLang="zh-CN" dirty="0" smtClean="0"/>
              <a:t>有关</a:t>
            </a:r>
            <a:endParaRPr lang="en-US" altLang="zh-CN" dirty="0" smtClean="0"/>
          </a:p>
          <a:p>
            <a:r>
              <a:rPr lang="zh-CN" altLang="en-US" dirty="0" smtClean="0"/>
              <a:t>定义格式：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@</a:t>
            </a:r>
            <a:r>
              <a:rPr lang="en-US" altLang="zh-CN" dirty="0" err="1"/>
              <a:t>classmethod</a:t>
            </a:r>
            <a:endParaRPr lang="zh-CN" altLang="zh-CN" dirty="0"/>
          </a:p>
          <a:p>
            <a:pPr marL="457200" lvl="1" indent="0">
              <a:buNone/>
            </a:pPr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zh-CN" altLang="zh-CN" dirty="0"/>
              <a:t>类方法名</a:t>
            </a:r>
            <a:r>
              <a:rPr lang="en-US" altLang="zh-CN" dirty="0"/>
              <a:t>(</a:t>
            </a:r>
            <a:r>
              <a:rPr lang="en-US" altLang="zh-CN" dirty="0" err="1"/>
              <a:t>cls</a:t>
            </a:r>
            <a:r>
              <a:rPr lang="en-US" altLang="zh-CN" dirty="0"/>
              <a:t>, [</a:t>
            </a:r>
            <a:r>
              <a:rPr lang="zh-CN" altLang="zh-CN" dirty="0"/>
              <a:t>形参列表</a:t>
            </a:r>
            <a:r>
              <a:rPr lang="en-US" altLang="zh-CN" dirty="0"/>
              <a:t>]):</a:t>
            </a:r>
            <a:endParaRPr lang="zh-CN" altLang="zh-CN" dirty="0"/>
          </a:p>
          <a:p>
            <a:pPr marL="457200" lvl="1" indent="0">
              <a:buNone/>
            </a:pPr>
            <a:r>
              <a:rPr lang="en-US" altLang="zh-CN" dirty="0"/>
              <a:t>    </a:t>
            </a:r>
            <a:r>
              <a:rPr lang="zh-CN" altLang="zh-CN" dirty="0"/>
              <a:t>函数体</a:t>
            </a:r>
            <a:endParaRPr lang="zh-CN" altLang="zh-CN" dirty="0"/>
          </a:p>
          <a:p>
            <a:pPr marL="457200" lvl="1" indent="0">
              <a:buNone/>
            </a:pPr>
            <a:endParaRPr lang="zh-CN" altLang="zh-CN" dirty="0"/>
          </a:p>
          <a:p>
            <a:pPr marL="228600" lvl="1" algn="l" defTabSz="914400">
              <a:buClrTx/>
              <a:buSzTx/>
            </a:pPr>
            <a:r>
              <a:rPr altLang="zh-CN" smtClean="0">
                <a:sym typeface="+mn-ea"/>
              </a:rPr>
              <a:t>类方法的调用：</a:t>
            </a:r>
            <a:endParaRPr altLang="zh-CN" dirty="0" smtClean="0"/>
          </a:p>
          <a:p>
            <a:pPr marL="457200" lvl="1" indent="0">
              <a:buNone/>
            </a:pPr>
            <a:r>
              <a:rPr altLang="zh-CN">
                <a:sym typeface="+mn-ea"/>
              </a:rPr>
              <a:t>类名</a:t>
            </a:r>
            <a:r>
              <a:rPr lang="en-US" altLang="zh-CN">
                <a:sym typeface="+mn-ea"/>
              </a:rPr>
              <a:t>.</a:t>
            </a:r>
            <a:r>
              <a:rPr altLang="zh-CN">
                <a:sym typeface="+mn-ea"/>
              </a:rPr>
              <a:t>类方法</a:t>
            </a:r>
            <a:r>
              <a:rPr altLang="zh-CN" smtClean="0">
                <a:sym typeface="+mn-ea"/>
              </a:rPr>
              <a:t>名</a:t>
            </a:r>
            <a:endParaRPr lang="en-US" altLang="zh-CN" dirty="0" smtClean="0"/>
          </a:p>
          <a:p>
            <a:pPr marL="457200" lvl="1" indent="0">
              <a:buNone/>
            </a:pPr>
            <a:r>
              <a:rPr altLang="zh-CN">
                <a:sym typeface="+mn-ea"/>
              </a:rPr>
              <a:t>对象名</a:t>
            </a:r>
            <a:r>
              <a:rPr lang="en-US" altLang="zh-CN">
                <a:sym typeface="+mn-ea"/>
              </a:rPr>
              <a:t>.</a:t>
            </a:r>
            <a:r>
              <a:rPr altLang="zh-CN">
                <a:sym typeface="+mn-ea"/>
              </a:rPr>
              <a:t>类方法名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68420" y="2349386"/>
            <a:ext cx="2952328" cy="576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4583832" y="1945680"/>
            <a:ext cx="2376264" cy="648072"/>
          </a:xfrm>
          <a:prstGeom prst="borderCallout1">
            <a:avLst>
              <a:gd name="adj1" fmla="val 34427"/>
              <a:gd name="adj2" fmla="val -1207"/>
              <a:gd name="adj3" fmla="val 109016"/>
              <a:gd name="adj4" fmla="val -22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类方法的标志</a:t>
            </a:r>
            <a:endParaRPr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3216692" y="2997458"/>
            <a:ext cx="576064" cy="576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4223792" y="4221088"/>
            <a:ext cx="2376264" cy="864096"/>
          </a:xfrm>
          <a:prstGeom prst="borderCallout1">
            <a:avLst>
              <a:gd name="adj1" fmla="val 44879"/>
              <a:gd name="adj2" fmla="val -1682"/>
              <a:gd name="adj3" fmla="val -56031"/>
              <a:gd name="adj4" fmla="val -13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第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个参数一般是</a:t>
            </a:r>
            <a:r>
              <a:rPr lang="en-US" altLang="zh-CN" sz="2400" dirty="0" err="1" smtClean="0"/>
              <a:t>cls</a:t>
            </a:r>
            <a:r>
              <a:rPr lang="zh-CN" altLang="en-US" sz="2400" dirty="0" err="1" smtClean="0"/>
              <a:t>，不是</a:t>
            </a:r>
            <a:r>
              <a:rPr lang="en-US" altLang="zh-CN" sz="2400" dirty="0" err="1" smtClean="0"/>
              <a:t>self</a:t>
            </a:r>
            <a:endParaRPr lang="en-US" altLang="zh-CN" sz="24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8184515" y="1670685"/>
            <a:ext cx="3622675" cy="17532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zh-CN" sz="3600" dirty="0"/>
              <a:t>类方法只能修改类属性，不能修改实例</a:t>
            </a:r>
            <a:r>
              <a:rPr lang="zh-CN" altLang="zh-CN" sz="3600" dirty="0" smtClean="0"/>
              <a:t>属性</a:t>
            </a:r>
            <a:endParaRPr lang="zh-CN" altLang="zh-CN" sz="3600" dirty="0" smtClean="0"/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4655" y="0"/>
            <a:ext cx="1617345" cy="582930"/>
          </a:xfrm>
        </p:spPr>
        <p:txBody>
          <a:bodyPr/>
          <a:lstStyle/>
          <a:p>
            <a:r>
              <a:rPr lang="zh-CN" altLang="zh-CN" dirty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82550"/>
            <a:ext cx="10852150" cy="6775450"/>
          </a:xfrm>
        </p:spPr>
        <p:txBody>
          <a:bodyPr>
            <a:normAutofit fontScale="80000"/>
          </a:bodyPr>
          <a:lstStyle/>
          <a:p>
            <a:pPr marL="0" lvl="0" indent="0">
              <a:buNone/>
            </a:pPr>
            <a:r>
              <a:rPr lang="en-US" altLang="zh-CN" dirty="0"/>
              <a:t>class Goods: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    __discount = 1        # </a:t>
            </a:r>
            <a:r>
              <a:rPr lang="zh-CN" altLang="zh-CN" dirty="0"/>
              <a:t>私有的类属性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def</a:t>
            </a:r>
            <a:r>
              <a:rPr lang="en-US" altLang="zh-CN" dirty="0"/>
              <a:t> __</a:t>
            </a:r>
            <a:r>
              <a:rPr lang="en-US" altLang="zh-CN" dirty="0" err="1"/>
              <a:t>init</a:t>
            </a:r>
            <a:r>
              <a:rPr lang="en-US" altLang="zh-CN" dirty="0"/>
              <a:t>__(self, name, price):      # </a:t>
            </a:r>
            <a:r>
              <a:rPr dirty="0"/>
              <a:t>初始化</a:t>
            </a:r>
            <a:r>
              <a:rPr lang="zh-CN" altLang="zh-CN" dirty="0"/>
              <a:t>构造方法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        self.name = name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self.price</a:t>
            </a:r>
            <a:r>
              <a:rPr lang="en-US" altLang="zh-CN" dirty="0"/>
              <a:t> = price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smtClean="0">
                <a:sym typeface="+mn-ea"/>
              </a:rPr>
              <a:t>    @</a:t>
            </a:r>
            <a:r>
              <a:rPr lang="en-US" altLang="zh-CN" dirty="0" err="1">
                <a:sym typeface="+mn-ea"/>
              </a:rPr>
              <a:t>classmethod               #</a:t>
            </a:r>
            <a:r>
              <a:rPr dirty="0" err="1">
                <a:sym typeface="+mn-ea"/>
              </a:rPr>
              <a:t>类方法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    </a:t>
            </a:r>
            <a:r>
              <a:rPr lang="en-US" altLang="zh-CN" dirty="0" err="1">
                <a:sym typeface="+mn-ea"/>
              </a:rPr>
              <a:t>def</a:t>
            </a:r>
            <a:r>
              <a:rPr lang="en-US" altLang="zh-CN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change_discount</a:t>
            </a:r>
            <a:r>
              <a:rPr lang="en-US" altLang="zh-CN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cls</a:t>
            </a:r>
            <a:r>
              <a:rPr lang="en-US" altLang="zh-CN">
                <a:sym typeface="+mn-ea"/>
              </a:rPr>
              <a:t>, </a:t>
            </a:r>
            <a:r>
              <a:rPr lang="en-US" altLang="zh-CN" dirty="0" err="1">
                <a:sym typeface="+mn-ea"/>
              </a:rPr>
              <a:t>new_discount</a:t>
            </a:r>
            <a:r>
              <a:rPr lang="en-US" altLang="zh-CN" smtClean="0">
                <a:sym typeface="+mn-ea"/>
              </a:rPr>
              <a:t>):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cls</a:t>
            </a:r>
            <a:r>
              <a:rPr lang="en-US" altLang="zh-CN">
                <a:sym typeface="+mn-ea"/>
              </a:rPr>
              <a:t>.__discount = </a:t>
            </a:r>
            <a:r>
              <a:rPr lang="en-US" altLang="zh-CN" dirty="0" err="1">
                <a:sym typeface="+mn-ea"/>
              </a:rPr>
              <a:t>new_discount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  </a:t>
            </a:r>
            <a:r>
              <a:rPr lang="en-US" altLang="zh-CN" smtClean="0">
                <a:sym typeface="+mn-ea"/>
              </a:rPr>
              <a:t>  </a:t>
            </a:r>
            <a:endParaRPr lang="en-US" altLang="zh-CN" smtClean="0">
              <a:sym typeface="+mn-ea"/>
            </a:endParaRPr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  </a:t>
            </a:r>
            <a:r>
              <a:rPr lang="en-US" altLang="zh-CN" smtClean="0">
                <a:sym typeface="+mn-ea"/>
              </a:rPr>
              <a:t>  </a:t>
            </a:r>
            <a:r>
              <a:rPr lang="en-US" altLang="zh-CN" dirty="0" err="1" smtClean="0">
                <a:sym typeface="+mn-ea"/>
              </a:rPr>
              <a:t>def</a:t>
            </a:r>
            <a:r>
              <a:rPr lang="en-US" altLang="zh-CN" smtClean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finally_price</a:t>
            </a:r>
            <a:r>
              <a:rPr lang="en-US" altLang="zh-CN">
                <a:sym typeface="+mn-ea"/>
              </a:rPr>
              <a:t>(self):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          return </a:t>
            </a:r>
            <a:r>
              <a:rPr lang="en-US" altLang="zh-CN" dirty="0" err="1">
                <a:sym typeface="+mn-ea"/>
              </a:rPr>
              <a:t>self.price</a:t>
            </a:r>
            <a:r>
              <a:rPr lang="en-US" altLang="zh-CN">
                <a:sym typeface="+mn-ea"/>
              </a:rPr>
              <a:t> * </a:t>
            </a:r>
            <a:r>
              <a:rPr lang="en-US" altLang="zh-CN" dirty="0" err="1">
                <a:sym typeface="+mn-ea"/>
              </a:rPr>
              <a:t>self.__discount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812800" y="1268730"/>
            <a:ext cx="9531350" cy="17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796290" y="2902585"/>
            <a:ext cx="9531350" cy="17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779780" y="4608195"/>
            <a:ext cx="9531350" cy="17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接上一页（续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altLang="zh-CN" dirty="0"/>
              <a:t>banana = Goods('</a:t>
            </a:r>
            <a:r>
              <a:rPr lang="zh-CN" altLang="zh-CN" dirty="0"/>
              <a:t>香蕉</a:t>
            </a:r>
            <a:r>
              <a:rPr lang="en-US" altLang="zh-CN" dirty="0"/>
              <a:t>', 10)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apple = Goods('</a:t>
            </a:r>
            <a:r>
              <a:rPr lang="zh-CN" altLang="zh-CN" dirty="0"/>
              <a:t>苹果</a:t>
            </a:r>
            <a:r>
              <a:rPr lang="en-US" altLang="zh-CN" dirty="0"/>
              <a:t>', 16)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 err="1"/>
              <a:t>Goods.change_discount</a:t>
            </a:r>
            <a:r>
              <a:rPr lang="en-US" altLang="zh-CN" dirty="0"/>
              <a:t>(0.8)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print(</a:t>
            </a:r>
            <a:r>
              <a:rPr lang="en-US" altLang="zh-CN" dirty="0" err="1"/>
              <a:t>banana.finally_price()</a:t>
            </a:r>
            <a:r>
              <a:rPr lang="en-US" altLang="zh-CN" dirty="0"/>
              <a:t>)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print(</a:t>
            </a:r>
            <a:r>
              <a:rPr lang="en-US" altLang="zh-CN" dirty="0" err="1"/>
              <a:t>apple.finally_price</a:t>
            </a:r>
            <a:r>
              <a:rPr lang="en-US" altLang="zh-CN" dirty="0" err="1">
                <a:sym typeface="+mn-ea"/>
              </a:rPr>
              <a:t>()</a:t>
            </a:r>
            <a:r>
              <a:rPr lang="en-US" altLang="zh-CN" dirty="0"/>
              <a:t>)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 err="1"/>
              <a:t>Goods.change_discount</a:t>
            </a:r>
            <a:r>
              <a:rPr lang="en-US" altLang="zh-CN" dirty="0"/>
              <a:t>(0.5)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print(</a:t>
            </a:r>
            <a:r>
              <a:rPr lang="en-US" altLang="zh-CN" dirty="0" err="1"/>
              <a:t>banana.finally_price</a:t>
            </a:r>
            <a:r>
              <a:rPr lang="en-US" altLang="zh-CN" dirty="0" err="1">
                <a:sym typeface="+mn-ea"/>
              </a:rPr>
              <a:t>()</a:t>
            </a:r>
            <a:r>
              <a:rPr lang="en-US" altLang="zh-CN" dirty="0"/>
              <a:t>)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/>
              <a:t>print(</a:t>
            </a:r>
            <a:r>
              <a:rPr lang="en-US" altLang="zh-CN" dirty="0" err="1"/>
              <a:t>apple.finally_price</a:t>
            </a:r>
            <a:r>
              <a:rPr lang="en-US" altLang="zh-CN" dirty="0" err="1">
                <a:sym typeface="+mn-ea"/>
              </a:rPr>
              <a:t>()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7968208" y="2924944"/>
            <a:ext cx="2160240" cy="2246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运行结果：</a:t>
            </a:r>
            <a:endParaRPr lang="en-US" altLang="zh-CN" sz="2800" dirty="0" smtClean="0"/>
          </a:p>
          <a:p>
            <a:r>
              <a:rPr lang="en-US" altLang="zh-CN" sz="2800" dirty="0" smtClean="0"/>
              <a:t>8.0</a:t>
            </a:r>
            <a:endParaRPr lang="zh-CN" altLang="zh-CN" sz="2800" dirty="0"/>
          </a:p>
          <a:p>
            <a:r>
              <a:rPr lang="en-US" altLang="zh-CN" sz="2800" dirty="0"/>
              <a:t>12.8</a:t>
            </a:r>
            <a:endParaRPr lang="zh-CN" altLang="zh-CN" sz="2800" dirty="0"/>
          </a:p>
          <a:p>
            <a:r>
              <a:rPr lang="en-US" altLang="zh-CN" sz="2800" dirty="0"/>
              <a:t>5.0</a:t>
            </a:r>
            <a:endParaRPr lang="zh-CN" altLang="zh-CN" sz="2800" dirty="0"/>
          </a:p>
          <a:p>
            <a:r>
              <a:rPr lang="en-US" altLang="zh-CN" sz="2800" dirty="0" smtClean="0"/>
              <a:t>8.0</a:t>
            </a:r>
            <a:endParaRPr lang="zh-CN" altLang="zh-CN" sz="2800" dirty="0"/>
          </a:p>
        </p:txBody>
      </p:sp>
      <p:sp>
        <p:nvSpPr>
          <p:cNvPr id="5" name="云形标注 4"/>
          <p:cNvSpPr/>
          <p:nvPr/>
        </p:nvSpPr>
        <p:spPr>
          <a:xfrm>
            <a:off x="6456040" y="548680"/>
            <a:ext cx="3744416" cy="201622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思考：为什么修改折扣率要采用类方法？</a:t>
            </a:r>
            <a:endParaRPr lang="zh-CN" altLang="en-US" sz="2400" dirty="0"/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11.4.3 </a:t>
            </a:r>
            <a:r>
              <a:rPr lang="zh-CN" altLang="en-US" dirty="0" smtClean="0"/>
              <a:t>静态方法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一般用于和</a:t>
            </a:r>
            <a:r>
              <a:rPr lang="zh-CN" altLang="en-US">
                <a:solidFill>
                  <a:srgbClr val="FF0000"/>
                </a:solidFill>
              </a:rPr>
              <a:t>类、对象</a:t>
            </a:r>
            <a:r>
              <a:rPr lang="zh-CN" altLang="en-US"/>
              <a:t>都</a:t>
            </a:r>
            <a:r>
              <a:rPr lang="zh-CN" altLang="en-US">
                <a:solidFill>
                  <a:srgbClr val="FF0000"/>
                </a:solidFill>
              </a:rPr>
              <a:t>无关</a:t>
            </a:r>
            <a:r>
              <a:rPr lang="zh-CN" altLang="en-US"/>
              <a:t>的代码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t>（</a:t>
            </a:r>
            <a:r>
              <a:rPr>
                <a:sym typeface="+mn-ea"/>
              </a:rPr>
              <a:t>跟普通函数的作用一样，只是位置出现在类中</a:t>
            </a:r>
            <a:r>
              <a:t>）</a:t>
            </a:r>
            <a:endParaRPr lang="zh-CN" altLang="en-US"/>
          </a:p>
          <a:p>
            <a:r>
              <a:rPr lang="zh-CN" altLang="en-US"/>
              <a:t>定义形式：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@staticmethod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def 静态方法名([形参列表])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  函数体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11225" y="3140710"/>
            <a:ext cx="3240405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4943475" y="2636520"/>
            <a:ext cx="2676525" cy="720090"/>
          </a:xfrm>
          <a:prstGeom prst="borderCallout1">
            <a:avLst>
              <a:gd name="adj1" fmla="val 38536"/>
              <a:gd name="adj2" fmla="val -47"/>
              <a:gd name="adj3" fmla="val 103703"/>
              <a:gd name="adj4" fmla="val -28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静态方法的标志</a:t>
            </a:r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3734435" y="3789045"/>
            <a:ext cx="2232660" cy="720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6599555" y="4292600"/>
            <a:ext cx="2112010" cy="936625"/>
          </a:xfrm>
          <a:prstGeom prst="borderCallout1">
            <a:avLst>
              <a:gd name="adj1" fmla="val 47525"/>
              <a:gd name="adj2" fmla="val 661"/>
              <a:gd name="adj3" fmla="val -10915"/>
              <a:gd name="adj4" fmla="val -29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对参数没有任何要求</a:t>
            </a:r>
            <a:endParaRPr lang="zh-CN" altLang="en-US" sz="2400"/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11-6 静态方法的例子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/>
              <a:t>class Game: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@staticmethod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menu():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print('------')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print('开始[1]')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print('暂停[2]')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print('退出[3]')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Game.menu()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55370" y="1744345"/>
            <a:ext cx="3383915" cy="3773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5447665" y="1412240"/>
            <a:ext cx="3667760" cy="1579245"/>
          </a:xfrm>
          <a:prstGeom prst="borderCallout1">
            <a:avLst>
              <a:gd name="adj1" fmla="val 33775"/>
              <a:gd name="adj2" fmla="val -121"/>
              <a:gd name="adj3" fmla="val 99477"/>
              <a:gd name="adj4" fmla="val -26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静态方法，与类和对象都无关</a:t>
            </a:r>
            <a:endParaRPr lang="zh-CN" altLang="en-US" sz="2400"/>
          </a:p>
          <a:p>
            <a:pPr algn="ctr"/>
            <a:r>
              <a:rPr lang="zh-CN" altLang="en-US" sz="2400"/>
              <a:t>只是为了显示菜单</a:t>
            </a:r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551180" y="5516880"/>
            <a:ext cx="2807970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5447665" y="4189095"/>
            <a:ext cx="3810635" cy="1748790"/>
          </a:xfrm>
          <a:prstGeom prst="borderCallout1">
            <a:avLst>
              <a:gd name="adj1" fmla="val 64887"/>
              <a:gd name="adj2" fmla="val 399"/>
              <a:gd name="adj3" fmla="val 98002"/>
              <a:gd name="adj4" fmla="val -55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调用静态方法：</a:t>
            </a:r>
            <a:endParaRPr lang="zh-CN" altLang="en-US" sz="2400"/>
          </a:p>
          <a:p>
            <a:pPr algn="ctr"/>
            <a:r>
              <a:rPr lang="zh-CN" altLang="en-US" sz="2400"/>
              <a:t>可以用</a:t>
            </a:r>
            <a:r>
              <a:rPr lang="en-US" altLang="zh-CN" sz="2400"/>
              <a:t>“</a:t>
            </a:r>
            <a:r>
              <a:rPr lang="zh-CN" altLang="en-US" sz="2400"/>
              <a:t>类名</a:t>
            </a:r>
            <a:r>
              <a:rPr lang="en-US" altLang="zh-CN" sz="2400"/>
              <a:t>.</a:t>
            </a:r>
            <a:r>
              <a:rPr lang="zh-CN" altLang="en-US" sz="2400"/>
              <a:t>方法名</a:t>
            </a:r>
            <a:r>
              <a:rPr lang="en-US" altLang="zh-CN" sz="2400"/>
              <a:t>”</a:t>
            </a:r>
            <a:endParaRPr lang="zh-CN" altLang="en-US" sz="2400"/>
          </a:p>
          <a:p>
            <a:pPr algn="ctr"/>
            <a:r>
              <a:rPr lang="zh-CN" altLang="en-US" sz="2400"/>
              <a:t>也可以用</a:t>
            </a:r>
            <a:r>
              <a:rPr lang="en-US" altLang="zh-CN" sz="2400"/>
              <a:t>“</a:t>
            </a:r>
            <a:r>
              <a:rPr lang="zh-CN" altLang="en-US" sz="2400"/>
              <a:t>对象名</a:t>
            </a:r>
            <a:r>
              <a:rPr lang="en-US" altLang="zh-CN" sz="2400"/>
              <a:t>.</a:t>
            </a:r>
            <a:r>
              <a:rPr lang="zh-CN" altLang="en-US" sz="2400"/>
              <a:t>方法名</a:t>
            </a:r>
            <a:r>
              <a:rPr lang="en-US" altLang="zh-CN" sz="2400"/>
              <a:t>”</a:t>
            </a:r>
            <a:endParaRPr lang="en-US" altLang="zh-CN" sz="2400"/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SzPct val="90000"/>
              <a:buFont typeface="Wingdings" panose="05000000000000000000" pitchFamily="2" charset="2"/>
              <a:buChar char="§"/>
            </a:pP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类有大量的特殊方法，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其中比较常见的是构造函数和析构函数，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除此之外，</a:t>
            </a: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还支持大量的特殊方法，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运算符重载就是通过重写特殊方法实现的。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2. </a:t>
            </a:r>
            <a:r>
              <a:rPr>
                <a:sym typeface="+mn-ea"/>
              </a:rPr>
              <a:t>面向对象程序设计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200" smtClean="0">
                <a:sym typeface="+mn-ea"/>
              </a:rPr>
              <a:t>对于相同类型的对象进行分类、抽象后，得出共同的特征而形成了类，</a:t>
            </a:r>
            <a:endParaRPr lang="zh-CN" altLang="en-US" sz="3200" dirty="0" smtClean="0"/>
          </a:p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endParaRPr lang="zh-CN" altLang="en-US" sz="3200" dirty="0" smtClean="0"/>
          </a:p>
          <a:p>
            <a:pPr>
              <a:lnSpc>
                <a:spcPct val="130000"/>
              </a:lnSpc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z="3200" smtClean="0">
                <a:sym typeface="+mn-ea"/>
              </a:rPr>
              <a:t>面向对象程序设计的关键就是</a:t>
            </a:r>
            <a:r>
              <a:rPr sz="3200" b="1">
                <a:solidFill>
                  <a:srgbClr val="FF0000"/>
                </a:solidFill>
                <a:sym typeface="+mn-ea"/>
              </a:rPr>
              <a:t>如何合理地定义和组织这些类以及类之间的关系</a:t>
            </a:r>
            <a:r>
              <a:rPr sz="3200" smtClean="0">
                <a:solidFill>
                  <a:srgbClr val="FF0000"/>
                </a:solidFill>
                <a:sym typeface="+mn-ea"/>
              </a:rPr>
              <a:t>。</a:t>
            </a:r>
            <a:endParaRPr lang="zh-CN" altLang="en-US" sz="3200" dirty="0" smtClean="0">
              <a:solidFill>
                <a:srgbClr val="FF0000"/>
              </a:solidFill>
            </a:endParaRPr>
          </a:p>
          <a:p>
            <a:endParaRPr lang="zh-CN" altLang="en-US" sz="3200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pPr>
              <a:buSzPct val="90000"/>
              <a:buFont typeface="Wingdings" panose="05000000000000000000" pitchFamily="2" charset="2"/>
              <a:buChar char="§"/>
            </a:pP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中类的构造函数是</a:t>
            </a:r>
            <a:r>
              <a:rPr lang="en-US" altLang="zh-CN" smtClean="0">
                <a:sym typeface="+mn-ea"/>
              </a:rPr>
              <a:t>__init__()</a:t>
            </a:r>
            <a:r>
              <a:rPr smtClean="0">
                <a:sym typeface="+mn-ea"/>
              </a:rPr>
              <a:t>，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一般用来为数据成员设置初值或进行其他必要的初始化工作，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在创建对象时被自动调用和执行。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如果用户没有设计构造函数，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将提供一个默认的构造函数用来进行必要的初始化工作。</a:t>
            </a:r>
            <a:endParaRPr lang="zh-CN" altLang="en-US" smtClean="0"/>
          </a:p>
          <a:p>
            <a:pPr>
              <a:lnSpc>
                <a:spcPct val="130000"/>
              </a:lnSpc>
              <a:spcBef>
                <a:spcPts val="18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>
              <a:buSzPct val="90000"/>
              <a:buFont typeface="Wingdings" panose="05000000000000000000" pitchFamily="2" charset="2"/>
              <a:buChar char="§"/>
            </a:pP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中类的析构函数是</a:t>
            </a:r>
            <a:r>
              <a:rPr lang="en-US" altLang="zh-CN" smtClean="0">
                <a:sym typeface="+mn-ea"/>
              </a:rPr>
              <a:t>__del__()</a:t>
            </a:r>
            <a:r>
              <a:rPr smtClean="0">
                <a:sym typeface="+mn-ea"/>
              </a:rPr>
              <a:t>，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一般用来释放对象占用的资源，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在</a:t>
            </a: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删除对象和收回对象空间时被自动调用和执行。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如果用户没有编写析构函数，</a:t>
            </a: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>
              <a:buSzPct val="90000"/>
              <a:buFont typeface="Wingdings" panose="05000000000000000000" pitchFamily="2" charset="2"/>
              <a:buChar char="§"/>
            </a:pP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将提供一个默认的析构函数进行必要的清理工作。</a:t>
            </a:r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645" y="245110"/>
            <a:ext cx="1188593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11.5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继承和多态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11.5.1 </a:t>
            </a:r>
            <a:r>
              <a:t>继承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smtClean="0">
                <a:sym typeface="+mn-ea"/>
              </a:rPr>
              <a:t>继承是为代码复用和设计复用而设计的，</a:t>
            </a: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smtClean="0">
                <a:sym typeface="+mn-ea"/>
              </a:rPr>
              <a:t>是面向对象程序设计的重要特性之一。</a:t>
            </a: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smtClean="0">
                <a:sym typeface="+mn-ea"/>
              </a:rPr>
              <a:t>设计一个新类时，</a:t>
            </a: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smtClean="0">
                <a:sym typeface="+mn-ea"/>
              </a:rPr>
              <a:t>如果可以继承一个已有的设计良好的类然后进行二次开发，</a:t>
            </a: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smtClean="0">
                <a:sym typeface="+mn-ea"/>
              </a:rPr>
              <a:t>无疑会大幅度减少开发工作量。</a:t>
            </a: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11.5.1 </a:t>
            </a:r>
            <a:r>
              <a:t>继承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325" y="1036955"/>
            <a:ext cx="11878310" cy="5820410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在继承关系中，</a:t>
            </a: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b="1" smtClean="0">
                <a:solidFill>
                  <a:srgbClr val="7030A0"/>
                </a:solidFill>
                <a:sym typeface="+mn-ea"/>
              </a:rPr>
              <a:t>已有的、设计好的类称为父类或基类</a:t>
            </a:r>
            <a:r>
              <a:rPr smtClean="0">
                <a:sym typeface="+mn-ea"/>
              </a:rPr>
              <a:t>，</a:t>
            </a:r>
            <a:r>
              <a:rPr b="1">
                <a:solidFill>
                  <a:srgbClr val="7030A0"/>
                </a:solidFill>
                <a:sym typeface="+mn-ea"/>
              </a:rPr>
              <a:t>新设计的类称为子类或派生类</a:t>
            </a:r>
            <a:r>
              <a:rPr smtClean="0">
                <a:sym typeface="+mn-ea"/>
              </a:rPr>
              <a:t>。</a:t>
            </a: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smtClean="0">
                <a:solidFill>
                  <a:srgbClr val="FF0000"/>
                </a:solidFill>
                <a:sym typeface="+mn-ea"/>
              </a:rPr>
              <a:t>派生类可以继承父类的公有成员，但是不能继承其私有成员。</a:t>
            </a:r>
            <a:endParaRPr smtClean="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如果需要在派生类中调用基类的属性，直接引用</a:t>
            </a:r>
            <a:r>
              <a:rPr lang="en-US" altLang="zh-CN" smtClean="0">
                <a:sym typeface="+mn-ea"/>
              </a:rPr>
              <a:t>“self.</a:t>
            </a:r>
            <a:r>
              <a:rPr smtClean="0">
                <a:sym typeface="+mn-ea"/>
              </a:rPr>
              <a:t>属性名</a:t>
            </a:r>
            <a:r>
              <a:rPr lang="en-US" altLang="zh-CN" smtClean="0">
                <a:sym typeface="+mn-ea"/>
              </a:rPr>
              <a:t>”</a:t>
            </a: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如果需要在派生类中调用基类的方法，</a:t>
            </a:r>
            <a:endParaRPr lang="zh-CN" altLang="en-US" dirty="0" smtClean="0"/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可以使用内置函数</a:t>
            </a:r>
            <a:r>
              <a:rPr lang="en-US" altLang="zh-CN" smtClean="0">
                <a:sym typeface="+mn-ea"/>
              </a:rPr>
              <a:t>super()</a:t>
            </a:r>
            <a:r>
              <a:rPr smtClean="0">
                <a:sym typeface="+mn-ea"/>
              </a:rPr>
              <a:t>或者通过“基类名</a:t>
            </a:r>
            <a:r>
              <a:rPr lang="en-US" altLang="zh-CN" smtClean="0">
                <a:sym typeface="+mn-ea"/>
              </a:rPr>
              <a:t>.</a:t>
            </a:r>
            <a:r>
              <a:rPr smtClean="0">
                <a:sym typeface="+mn-ea"/>
              </a:rPr>
              <a:t>方法名</a:t>
            </a:r>
            <a:r>
              <a:rPr lang="en-US" altLang="zh-CN" smtClean="0">
                <a:sym typeface="+mn-ea"/>
              </a:rPr>
              <a:t>()”</a:t>
            </a:r>
            <a:r>
              <a:rPr smtClean="0">
                <a:sym typeface="+mn-ea"/>
              </a:rPr>
              <a:t>的方式来实现这一目的。</a:t>
            </a:r>
            <a:endParaRPr smtClean="0">
              <a:sym typeface="+mn-ea"/>
            </a:endParaRP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11.5.1 </a:t>
            </a:r>
            <a:r>
              <a:t>继承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子类可以直接使用父类的所有</a:t>
            </a:r>
            <a:r>
              <a:rPr lang="zh-CN" altLang="en-US">
                <a:solidFill>
                  <a:srgbClr val="FF0000"/>
                </a:solidFill>
              </a:rPr>
              <a:t>公有</a:t>
            </a:r>
            <a:r>
              <a:rPr lang="zh-CN" altLang="en-US"/>
              <a:t>属性和方法</a:t>
            </a:r>
            <a:endParaRPr lang="zh-CN" altLang="en-US"/>
          </a:p>
          <a:p>
            <a:r>
              <a:t>类之间关系：</a:t>
            </a:r>
          </a:p>
          <a:p>
            <a:pPr lvl="1"/>
            <a:r>
              <a:t>被继承者：称为父类、基类、超类</a:t>
            </a:r>
          </a:p>
          <a:p>
            <a:pPr lvl="1"/>
            <a:r>
              <a:t>继承者：称为子类、派生类</a:t>
            </a:r>
          </a:p>
          <a:p>
            <a:r>
              <a:t>定义子类的形式：</a:t>
            </a:r>
          </a:p>
          <a:p>
            <a:pPr marL="457200" lvl="1" indent="0">
              <a:buNone/>
            </a:pPr>
            <a:r>
              <a:t>class 子类名(父类1 [, 父类2, ...])</a:t>
            </a:r>
          </a:p>
          <a:p>
            <a:pPr marL="457200" lvl="1" indent="0">
              <a:buNone/>
            </a:pPr>
            <a:r>
              <a:t>    类体</a:t>
            </a:r>
          </a:p>
        </p:txBody>
      </p:sp>
      <p:sp>
        <p:nvSpPr>
          <p:cNvPr id="4" name="流程图: 可选过程 3"/>
          <p:cNvSpPr/>
          <p:nvPr/>
        </p:nvSpPr>
        <p:spPr>
          <a:xfrm>
            <a:off x="3431540" y="4436745"/>
            <a:ext cx="3168015" cy="720090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7392035" y="3356610"/>
            <a:ext cx="3456305" cy="1296035"/>
          </a:xfrm>
          <a:prstGeom prst="borderCallout1">
            <a:avLst>
              <a:gd name="adj1" fmla="val 40764"/>
              <a:gd name="adj2" fmla="val -1469"/>
              <a:gd name="adj3" fmla="val 88094"/>
              <a:gd name="adj4" fmla="val -23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父类可以有一个，也可以有多个</a:t>
            </a:r>
            <a:endParaRPr lang="zh-CN" altLang="en-US" sz="2400"/>
          </a:p>
          <a:p>
            <a:pPr algn="ctr"/>
            <a:r>
              <a:rPr lang="zh-CN" altLang="en-US" sz="2400"/>
              <a:t>多个父类：多重继承</a:t>
            </a:r>
            <a:endParaRPr lang="zh-CN" altLang="en-US" sz="2400"/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582930"/>
          </a:xfrm>
        </p:spPr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11-7 创建父类Person，派生出子类Man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323340"/>
            <a:ext cx="10852150" cy="501777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class Person:        # 父类，又叫基类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__init__(self, name, age):    # 构造方法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self.name = name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self.age = age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print_age(self):          # 父类的实例方法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print("%s's age is %s" % (self.name, self.age))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class Man(Person):      # 子类，也叫派生类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work = "Teacher"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print_age(self):          # 父类、子类同名的实例方法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print("Mr. %s's age is %s" %(self.name, self.age))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print_work(self):         # 子类扩展出来的实例方法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print("Mr. %s's work is %s" %(self.name, self.work))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35350" y="5620385"/>
            <a:ext cx="280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下一页（续）</a:t>
            </a:r>
            <a:endParaRPr lang="zh-CN" altLang="en-US" sz="2800"/>
          </a:p>
        </p:txBody>
      </p:sp>
      <p:sp>
        <p:nvSpPr>
          <p:cNvPr id="5" name="圆角矩形 4"/>
          <p:cNvSpPr/>
          <p:nvPr/>
        </p:nvSpPr>
        <p:spPr>
          <a:xfrm>
            <a:off x="6671945" y="3068955"/>
            <a:ext cx="3672205" cy="720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9984105" y="1167130"/>
            <a:ext cx="1800225" cy="1325245"/>
          </a:xfrm>
          <a:prstGeom prst="borderCallout1">
            <a:avLst>
              <a:gd name="adj1" fmla="val 35226"/>
              <a:gd name="adj2" fmla="val -423"/>
              <a:gd name="adj3" fmla="val 141159"/>
              <a:gd name="adj4" fmla="val -312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Man</a:t>
            </a:r>
            <a:r>
              <a:rPr lang="zh-CN" altLang="en-US" sz="2400"/>
              <a:t>中没有的属性，来自父类</a:t>
            </a:r>
            <a:endParaRPr lang="zh-CN" altLang="en-US" sz="2400"/>
          </a:p>
        </p:txBody>
      </p:sp>
      <p:sp>
        <p:nvSpPr>
          <p:cNvPr id="8" name="线形标注 1 7"/>
          <p:cNvSpPr/>
          <p:nvPr/>
        </p:nvSpPr>
        <p:spPr>
          <a:xfrm>
            <a:off x="121285" y="5219065"/>
            <a:ext cx="2348865" cy="1325245"/>
          </a:xfrm>
          <a:prstGeom prst="borderCallout1">
            <a:avLst>
              <a:gd name="adj1" fmla="val 35226"/>
              <a:gd name="adj2" fmla="val -423"/>
              <a:gd name="adj3" fmla="val -173933"/>
              <a:gd name="adj4" fmla="val 75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同名</a:t>
            </a:r>
            <a:r>
              <a:rPr lang="zh-CN" altLang="en-US" sz="2400"/>
              <a:t>出现冲突，子类方法屏蔽父类方法</a:t>
            </a:r>
            <a:endParaRPr lang="zh-CN" altLang="en-US" sz="2400"/>
          </a:p>
        </p:txBody>
      </p:sp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接下一页（续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bob = Man('Bob', 33)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bob.print_age()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bob.print_work()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77235" y="4052570"/>
            <a:ext cx="5442585" cy="9531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/>
              <a:t>Mr. Bob's age is 33</a:t>
            </a:r>
            <a:endParaRPr lang="zh-CN" altLang="en-US" sz="2800"/>
          </a:p>
          <a:p>
            <a:r>
              <a:rPr lang="zh-CN" altLang="en-US" sz="2800"/>
              <a:t>Mr. Bob's work is Teacher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2. </a:t>
            </a:r>
            <a:r>
              <a:rPr>
                <a:sym typeface="+mn-ea"/>
              </a:rPr>
              <a:t>面向对象程序设计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altLang="zh-CN" sz="3200" smtClean="0">
                <a:sym typeface="Arial" panose="020B0604020202020204" pitchFamily="34" charset="0"/>
              </a:rPr>
              <a:t>Python</a:t>
            </a:r>
            <a:r>
              <a:rPr sz="3200" smtClean="0">
                <a:sym typeface="Arial" panose="020B0604020202020204" pitchFamily="34" charset="0"/>
              </a:rPr>
              <a:t>完全采用了面向对象程序设计的思想，</a:t>
            </a:r>
            <a:endParaRPr lang="zh-CN" altLang="en-US" sz="3200" dirty="0" smtClean="0"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r>
              <a:rPr sz="3200" smtClean="0">
                <a:sym typeface="Arial" panose="020B0604020202020204" pitchFamily="34" charset="0"/>
              </a:rPr>
              <a:t>是真正面向对象的高级动态编程语言，完全支持面向对象的基本功能，</a:t>
            </a:r>
            <a:endParaRPr lang="zh-CN" altLang="en-US" sz="3200" dirty="0" smtClean="0"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r>
              <a:rPr sz="3200" smtClean="0">
                <a:solidFill>
                  <a:srgbClr val="FF0000"/>
                </a:solidFill>
                <a:sym typeface="Arial" panose="020B0604020202020204" pitchFamily="34" charset="0"/>
              </a:rPr>
              <a:t>如</a:t>
            </a:r>
            <a:r>
              <a:rPr sz="3200" b="1" smtClean="0">
                <a:solidFill>
                  <a:srgbClr val="FF0000"/>
                </a:solidFill>
                <a:sym typeface="Arial" panose="020B0604020202020204" pitchFamily="34" charset="0"/>
              </a:rPr>
              <a:t>封装</a:t>
            </a:r>
            <a:r>
              <a:rPr sz="3200" smtClean="0">
                <a:solidFill>
                  <a:srgbClr val="FF0000"/>
                </a:solidFill>
                <a:sym typeface="Arial" panose="020B0604020202020204" pitchFamily="34" charset="0"/>
              </a:rPr>
              <a:t>、</a:t>
            </a:r>
            <a:r>
              <a:rPr sz="3200" b="1" smtClean="0">
                <a:solidFill>
                  <a:srgbClr val="FF0000"/>
                </a:solidFill>
                <a:sym typeface="Arial" panose="020B0604020202020204" pitchFamily="34" charset="0"/>
              </a:rPr>
              <a:t>继承</a:t>
            </a:r>
            <a:r>
              <a:rPr sz="3200" smtClean="0">
                <a:solidFill>
                  <a:srgbClr val="FF0000"/>
                </a:solidFill>
                <a:sym typeface="Arial" panose="020B0604020202020204" pitchFamily="34" charset="0"/>
              </a:rPr>
              <a:t>、</a:t>
            </a:r>
            <a:r>
              <a:rPr sz="3200" b="1" smtClean="0">
                <a:solidFill>
                  <a:srgbClr val="FF0000"/>
                </a:solidFill>
                <a:sym typeface="Arial" panose="020B0604020202020204" pitchFamily="34" charset="0"/>
              </a:rPr>
              <a:t>多态</a:t>
            </a:r>
            <a:r>
              <a:rPr sz="3200" smtClean="0">
                <a:solidFill>
                  <a:srgbClr val="FF0000"/>
                </a:solidFill>
                <a:sym typeface="Arial" panose="020B0604020202020204" pitchFamily="34" charset="0"/>
              </a:rPr>
              <a:t>以及对基类方法的覆盖或重写。</a:t>
            </a:r>
            <a:endParaRPr lang="zh-CN" altLang="en-US" sz="3200" dirty="0" smtClean="0">
              <a:solidFill>
                <a:srgbClr val="FF0000"/>
              </a:solidFill>
              <a:sym typeface="Arial" panose="020B0604020202020204" pitchFamily="34" charset="0"/>
            </a:endParaRPr>
          </a:p>
          <a:p>
            <a:endParaRPr lang="zh-CN" altLang="en-US" sz="3200" dirty="0" smtClean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11.5.2 </a:t>
            </a:r>
            <a:r>
              <a:t>多态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多态的一种体现：不同的类中，具有同名的方法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另外方面的多态体现：Python本身就是一种多态语言，在很多地方都体现了多态性</a:t>
            </a:r>
            <a:endParaRPr lang="zh-CN" altLang="en-US"/>
          </a:p>
          <a:p>
            <a:pPr lvl="1"/>
            <a:r>
              <a:rPr lang="zh-CN" altLang="en-US"/>
              <a:t>变量无需指明类型，运行时自动确定变量的类型</a:t>
            </a:r>
            <a:endParaRPr lang="zh-CN" altLang="en-US"/>
          </a:p>
          <a:p>
            <a:pPr lvl="1"/>
            <a:r>
              <a:rPr lang="zh-CN" altLang="en-US"/>
              <a:t>len()函数在运行时通过参数类型确定具体的计算过程</a:t>
            </a:r>
            <a:endParaRPr lang="zh-CN" altLang="en-US"/>
          </a:p>
          <a:p>
            <a:pPr lvl="1"/>
            <a:r>
              <a:rPr lang="en-US" altLang="zh-CN"/>
              <a:t>......</a:t>
            </a:r>
            <a:endParaRPr lang="en-US" altLang="zh-CN"/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200150"/>
          </a:xfrm>
        </p:spPr>
        <p:txBody>
          <a:bodyPr/>
          <a:lstStyle/>
          <a:p>
            <a:r>
              <a:t>例</a:t>
            </a:r>
            <a:r>
              <a:rPr lang="en-US" altLang="zh-CN"/>
              <a:t>11-8 定义三个类Circle、Square和Rectangle，它们都有求面积的Area()方法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642745"/>
            <a:ext cx="10852150" cy="46983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/>
              <a:t>import math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class Circle: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__init__(self, r):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self.r = 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Area(self):       # 求圆面积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area = math.pi * self.r ** 2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return area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11240" y="5819140"/>
            <a:ext cx="3006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下一页（续）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接上一页（续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class Square: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__init__(self, size):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self.size = size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Area(self):       # 求正方形面积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area = self.size * self.size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return area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80560" y="5494020"/>
            <a:ext cx="2983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下一页（续）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接上一页（续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class Rectangle: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__init__(self, a, b):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self.a = a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self.b = b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Area(self):       # 求矩形面积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area = self.a * self.b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return area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66030" y="5633085"/>
            <a:ext cx="2973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下一页（续）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接上一页（续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a = Circle(5)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print(a.Area())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b = Square(5)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print(b.Area())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 = Rectangle(2, 3)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print(c.Area())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28460" y="2545715"/>
            <a:ext cx="3860800" cy="1383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/>
              <a:t>78.53981633974483</a:t>
            </a:r>
            <a:endParaRPr lang="zh-CN" altLang="en-US" sz="2800"/>
          </a:p>
          <a:p>
            <a:r>
              <a:rPr lang="zh-CN" altLang="en-US" sz="2800"/>
              <a:t>25</a:t>
            </a:r>
            <a:endParaRPr lang="zh-CN" altLang="en-US" sz="2800"/>
          </a:p>
          <a:p>
            <a:r>
              <a:rPr lang="zh-CN" altLang="en-US" sz="2800"/>
              <a:t>6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94155" y="1753870"/>
            <a:ext cx="9394825" cy="2392680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11.7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面向对象程序设计</a:t>
            </a:r>
            <a:br>
              <a:rPr lang="zh-CN" altLang="en-US" kern="1200" dirty="0">
                <a:latin typeface="+mj-lt"/>
                <a:ea typeface="+mj-ea"/>
                <a:cs typeface="+mj-cs"/>
              </a:rPr>
            </a:br>
            <a:r>
              <a:rPr lang="zh-CN" altLang="en-US" kern="1200" dirty="0">
                <a:latin typeface="+mj-lt"/>
                <a:ea typeface="+mj-ea"/>
                <a:cs typeface="+mj-cs"/>
              </a:rPr>
              <a:t>应用举例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635"/>
            <a:ext cx="12192000" cy="2071370"/>
          </a:xfrm>
        </p:spPr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11-10 定义一个Dog类，</a:t>
            </a:r>
            <a:br>
              <a:rPr lang="en-US" altLang="zh-CN"/>
            </a:br>
            <a:r>
              <a:rPr lang="en-US" altLang="zh-CN"/>
              <a:t>类属性有名字（name）、毛色（color）、体重（weight），</a:t>
            </a:r>
            <a:br>
              <a:rPr lang="en-US" altLang="zh-CN"/>
            </a:br>
            <a:r>
              <a:rPr lang="en-US" altLang="zh-CN"/>
              <a:t>方法为叫（bark），</a:t>
            </a:r>
            <a:br>
              <a:rPr lang="en-US" altLang="zh-CN"/>
            </a:br>
            <a:r>
              <a:rPr lang="en-US" altLang="zh-CN"/>
              <a:t>调用该方法时输出“wang！Wang！”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2587625"/>
            <a:ext cx="10852150" cy="427037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class Dog:        # 定义类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def __init__(self, name, color, weight):     # 构造方法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self.name = name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self.color = color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self.weight = weight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def bark():                           # 实例方法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        print("wang! wang!")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Dog.bark()                               # 通过类名调用方法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5" y="0"/>
            <a:ext cx="12191365" cy="1612265"/>
          </a:xfrm>
        </p:spPr>
        <p:txBody>
          <a:bodyPr/>
          <a:p>
            <a:r>
              <a:rPr lang="zh-CN" altLang="en-US"/>
              <a:t>例</a:t>
            </a:r>
            <a:r>
              <a:rPr lang="en-US" altLang="zh-CN"/>
              <a:t>11-11 设计一个Rectangle类，</a:t>
            </a:r>
            <a:br>
              <a:rPr lang="en-US" altLang="zh-CN"/>
            </a:br>
            <a:r>
              <a:rPr lang="en-US" altLang="zh-CN"/>
              <a:t>属性为左上角和右下角的坐标，</a:t>
            </a:r>
            <a:br>
              <a:rPr lang="en-US" altLang="zh-CN"/>
            </a:br>
            <a:r>
              <a:rPr lang="en-US" altLang="zh-CN"/>
              <a:t>编写方法，实现根据坐标计算矩形的面积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612265"/>
            <a:ext cx="10852150" cy="4728845"/>
          </a:xfrm>
        </p:spPr>
        <p:txBody>
          <a:bodyPr/>
          <a:p>
            <a:pPr marL="0" indent="0">
              <a:buNone/>
            </a:pPr>
            <a:r>
              <a:rPr lang="zh-CN" altLang="en-US"/>
              <a:t>class Rectangle: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def __init__(self, left, top, right, bottom):      # 构造方法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self.left = left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self.top = top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self.right = right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self.bottom = bottom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00115" y="5807710"/>
            <a:ext cx="2525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下一页（续）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接上一页（续）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    def get_area(self):             # 实例方法求面积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a = self.right - self.left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b = self.bottom - self.top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return abs(a * b)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rec = Rectangle(0, 1, 5, 8)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print("Area=", rec.get_area())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77590" y="5556885"/>
            <a:ext cx="2806065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/>
              <a:t>Area= 35</a:t>
            </a:r>
            <a:endParaRPr lang="zh-CN" altLang="en-US" sz="2800"/>
          </a:p>
        </p:txBody>
      </p:sp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" y="443230"/>
            <a:ext cx="11998960" cy="6338570"/>
          </a:xfrm>
        </p:spPr>
        <p:txBody>
          <a:bodyPr/>
          <a:p>
            <a:r>
              <a:rPr lang="zh-CN" altLang="en-US"/>
              <a:t>例</a:t>
            </a:r>
            <a:r>
              <a:rPr lang="en-US" altLang="zh-CN"/>
              <a:t>11-12 首先设计一个颜色类作为基类，</a:t>
            </a:r>
            <a:br>
              <a:rPr lang="en-US" altLang="zh-CN"/>
            </a:br>
            <a:r>
              <a:rPr lang="en-US" altLang="zh-CN"/>
              <a:t>包括红、绿、蓝三原色成员变量，</a:t>
            </a:r>
            <a:br>
              <a:rPr lang="en-US" altLang="zh-CN"/>
            </a:br>
            <a:r>
              <a:rPr lang="en-US" altLang="zh-CN"/>
              <a:t>并添加构造方法、显示三原色值的方法以及修改红色值的方法；</a:t>
            </a: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r>
              <a:rPr lang="en-US" altLang="zh-CN"/>
              <a:t>接着设计一个颜色类的派生类叫彩虹类，</a:t>
            </a:r>
            <a:br>
              <a:rPr lang="en-US" altLang="zh-CN"/>
            </a:br>
            <a:r>
              <a:rPr lang="en-US" altLang="zh-CN"/>
              <a:t>它在颜色类的基础上再增加四种颜色，即橙、黄、青、紫，</a:t>
            </a:r>
            <a:br>
              <a:rPr lang="en-US" altLang="zh-CN"/>
            </a:br>
            <a:r>
              <a:rPr lang="en-US" altLang="zh-CN"/>
              <a:t>也添加构造方法，显示方法和修改紫色值的方法，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最后在主模块中定义这两个类的对象，测试所设计的方法并显示最后结果</a:t>
            </a:r>
            <a:endParaRPr lang="en-US" altLang="zh-CN"/>
          </a:p>
        </p:txBody>
      </p:sp>
    </p:spTree>
  </p:cSld>
  <p:clrMapOvr>
    <a:masterClrMapping/>
  </p:clrMapOvr>
  <p:transition>
    <p:cut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1.xml><?xml version="1.0" encoding="utf-8"?>
<p:tagLst xmlns:p="http://schemas.openxmlformats.org/presentationml/2006/main">
  <p:tag name="KSO_WM_UNIT_PLACING_PICTURE_USER_VIEWPORT" val="{&quot;height&quot;:5208,&quot;width&quot;:2160}"/>
</p:tagLst>
</file>

<file path=ppt/tags/tag162.xml><?xml version="1.0" encoding="utf-8"?>
<p:tagLst xmlns:p="http://schemas.openxmlformats.org/presentationml/2006/main">
  <p:tag name="REFSHAPE" val="306204700"/>
  <p:tag name="KSO_WM_UNIT_PLACING_PICTURE_USER_VIEWPORT" val="{&quot;height&quot;:2328,&quot;width&quot;:4824}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4.xml><?xml version="1.0" encoding="utf-8"?>
<p:tagLst xmlns:p="http://schemas.openxmlformats.org/presentationml/2006/main">
  <p:tag name="KSO_WM_UNIT_PLACING_PICTURE_USER_VIEWPORT" val="{&quot;height&quot;:5208,&quot;width&quot;:2160}"/>
</p:tagLst>
</file>

<file path=ppt/tags/tag175.xml><?xml version="1.0" encoding="utf-8"?>
<p:tagLst xmlns:p="http://schemas.openxmlformats.org/presentationml/2006/main">
  <p:tag name="REFSHAPE" val="306204700"/>
  <p:tag name="KSO_WM_UNIT_PLACING_PICTURE_USER_VIEWPORT" val="{&quot;height&quot;:2328,&quot;width&quot;:4824}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7.xml><?xml version="1.0" encoding="utf-8"?>
<p:tagLst xmlns:p="http://schemas.openxmlformats.org/presentationml/2006/main">
  <p:tag name="KSO_WM_UNIT_PLACING_PICTURE_USER_VIEWPORT" val="{&quot;height&quot;:5208,&quot;width&quot;:2160}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ABLE_BEAUTIFY" val="smartTable{768a9074-949f-4b0d-a10f-3aa3c5e52748}"/>
</p:tagLst>
</file>

<file path=ppt/tags/tag181.xml><?xml version="1.0" encoding="utf-8"?>
<p:tagLst xmlns:p="http://schemas.openxmlformats.org/presentationml/2006/main">
  <p:tag name="KSO_WM_UNIT_TABLE_BEAUTIFY" val="smartTable{768a9074-949f-4b0d-a10f-3aa3c5e52748}"/>
</p:tagLst>
</file>

<file path=ppt/tags/tag182.xml><?xml version="1.0" encoding="utf-8"?>
<p:tagLst xmlns:p="http://schemas.openxmlformats.org/presentationml/2006/main">
  <p:tag name="KSO_WM_UNIT_TABLE_BEAUTIFY" val="smartTable{768a9074-949f-4b0d-a10f-3aa3c5e52748}"/>
</p:tagLst>
</file>

<file path=ppt/tags/tag183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4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i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TYPE" val="i"/>
  <p:tag name="KSO_WM_UNIT_INDEX" val="1"/>
  <p:tag name="KSO_WM_UNIT_PRESET_TEXT" val="2019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188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20436</Words>
  <Application>WPS 演示</Application>
  <PresentationFormat>自定义</PresentationFormat>
  <Paragraphs>1322</Paragraphs>
  <Slides>111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111</vt:i4>
      </vt:variant>
    </vt:vector>
  </HeadingPairs>
  <TitlesOfParts>
    <vt:vector size="129" baseType="lpstr">
      <vt:lpstr>Arial</vt:lpstr>
      <vt:lpstr>宋体</vt:lpstr>
      <vt:lpstr>Wingdings</vt:lpstr>
      <vt:lpstr>Calibri Light</vt:lpstr>
      <vt:lpstr>等线 Light</vt:lpstr>
      <vt:lpstr>微软雅黑</vt:lpstr>
      <vt:lpstr>汉仪旗黑-85S</vt:lpstr>
      <vt:lpstr>黑体</vt:lpstr>
      <vt:lpstr>Viner Hand ITC</vt:lpstr>
      <vt:lpstr>华文新魏</vt:lpstr>
      <vt:lpstr>Arial Unicode MS</vt:lpstr>
      <vt:lpstr>Wingdings</vt:lpstr>
      <vt:lpstr>Calibri</vt:lpstr>
      <vt:lpstr>等线</vt:lpstr>
      <vt:lpstr>Consolas</vt:lpstr>
      <vt:lpstr>当图网</vt:lpstr>
      <vt:lpstr>当图网1</vt:lpstr>
      <vt:lpstr>Office 主题​​</vt:lpstr>
      <vt:lpstr>第11章 面向对象编程</vt:lpstr>
      <vt:lpstr>目录</vt:lpstr>
      <vt:lpstr>11.1 面向对象程序设计基础</vt:lpstr>
      <vt:lpstr>11.1.1	面向过程与面向对象</vt:lpstr>
      <vt:lpstr>2. 面向对象程序设计</vt:lpstr>
      <vt:lpstr>2. 面向对象程序设计</vt:lpstr>
      <vt:lpstr>2. 面向对象程序设计 </vt:lpstr>
      <vt:lpstr>2. 面向对象程序设计 </vt:lpstr>
      <vt:lpstr>2. 面向对象程序设计</vt:lpstr>
      <vt:lpstr>2. 面向对象程序设计</vt:lpstr>
      <vt:lpstr>面向对象程序设计的优点</vt:lpstr>
      <vt:lpstr>11.1.2 面向对象的基本概念</vt:lpstr>
      <vt:lpstr>11.1.2 面向对象的基本概念</vt:lpstr>
      <vt:lpstr>PowerPoint 演示文稿</vt:lpstr>
      <vt:lpstr>10.2 类与对象</vt:lpstr>
      <vt:lpstr>PowerPoint 演示文稿</vt:lpstr>
      <vt:lpstr>PowerPoint 演示文稿</vt:lpstr>
      <vt:lpstr>PowerPoint 演示文稿</vt:lpstr>
      <vt:lpstr>11.2.1 类的定义</vt:lpstr>
      <vt:lpstr>PowerPoint 演示文稿</vt:lpstr>
      <vt:lpstr>定义一个Person类的例子</vt:lpstr>
      <vt:lpstr>PowerPoint 演示文稿</vt:lpstr>
      <vt:lpstr>类的定义格式--类似建造房屋的图纸</vt:lpstr>
      <vt:lpstr>11.2.2 对象的创建和使用</vt:lpstr>
      <vt:lpstr>11.2.2 对象的创建和使用</vt:lpstr>
      <vt:lpstr>11.2.2 对象的创建和使用---类似根据图纸建造一个实例 </vt:lpstr>
      <vt:lpstr>例11-1 创建Employee类，并创建两个Employee对象，访问其属性和方法</vt:lpstr>
      <vt:lpstr>接上一页（续）</vt:lpstr>
      <vt:lpstr>PowerPoint 演示文稿</vt:lpstr>
      <vt:lpstr>补充内容(1)----isinstance</vt:lpstr>
      <vt:lpstr>补充内容(1)----pass</vt:lpstr>
      <vt:lpstr>补充内容(1)----pass</vt:lpstr>
      <vt:lpstr>PowerPoint 演示文稿</vt:lpstr>
      <vt:lpstr>PowerPoint 演示文稿</vt:lpstr>
      <vt:lpstr>10.3 属性</vt:lpstr>
      <vt:lpstr>PowerPoint 演示文稿</vt:lpstr>
      <vt:lpstr>PowerPoint 演示文稿</vt:lpstr>
      <vt:lpstr>PowerPoint 演示文稿</vt:lpstr>
      <vt:lpstr>什么是属性？</vt:lpstr>
      <vt:lpstr>11.3.1 实例属性和类属性</vt:lpstr>
      <vt:lpstr>11.3.1 实例属性和类属性</vt:lpstr>
      <vt:lpstr>11.3.1 实例属性和类属性</vt:lpstr>
      <vt:lpstr>11.3.1 实例属性和类属性</vt:lpstr>
      <vt:lpstr>例11-2 定义一个Student类，设置有实例属性ID、name、sex，分别创建两个对象st1和st2，并通过调用方法输出其姓名</vt:lpstr>
      <vt:lpstr>接上页（续）</vt:lpstr>
      <vt:lpstr>2. 类属性</vt:lpstr>
      <vt:lpstr>PowerPoint 演示文稿</vt:lpstr>
      <vt:lpstr>例11-3 定义一个Team类，设置有类属性company、boss，以及实例属性ID和leader。创建两个对象t1和t2，分别输出其信息</vt:lpstr>
      <vt:lpstr>接上一页（续）</vt:lpstr>
      <vt:lpstr>PowerPoint 演示文稿</vt:lpstr>
      <vt:lpstr>11.3.2 私有属性和公有属性</vt:lpstr>
      <vt:lpstr>11.3.2 私有属性和公有属性</vt:lpstr>
      <vt:lpstr>11.3.2 私有属性和公有属性</vt:lpstr>
      <vt:lpstr>11.3.2 私有属性和公有属性</vt:lpstr>
      <vt:lpstr>例如：</vt:lpstr>
      <vt:lpstr>例如：</vt:lpstr>
      <vt:lpstr>例如：__xxx：私有成员。（爹能用，子不能用） </vt:lpstr>
      <vt:lpstr>11.3.3 特殊属性与方法</vt:lpstr>
      <vt:lpstr>特殊属性和方法（续1）</vt:lpstr>
      <vt:lpstr>特殊属性和方法（续2）</vt:lpstr>
      <vt:lpstr>PowerPoint 演示文稿</vt:lpstr>
      <vt:lpstr>PowerPoint 演示文稿</vt:lpstr>
      <vt:lpstr>总结</vt:lpstr>
      <vt:lpstr>总结 </vt:lpstr>
      <vt:lpstr>PowerPoint 演示文稿</vt:lpstr>
      <vt:lpstr>10.4 方法</vt:lpstr>
      <vt:lpstr>什么是方法？</vt:lpstr>
      <vt:lpstr>11.4.1 实例方法</vt:lpstr>
      <vt:lpstr>11.4.1 实例方法</vt:lpstr>
      <vt:lpstr>例11-4 实例方法的例子</vt:lpstr>
      <vt:lpstr>例子1</vt:lpstr>
      <vt:lpstr>例子2</vt:lpstr>
      <vt:lpstr>11.4.2 类方法</vt:lpstr>
      <vt:lpstr>11.4.2 类方法</vt:lpstr>
      <vt:lpstr>例11-5 类方法的例子</vt:lpstr>
      <vt:lpstr>接上一页（续2）</vt:lpstr>
      <vt:lpstr>11.4.3 静态方法</vt:lpstr>
      <vt:lpstr>例11-6 静态方法的例子</vt:lpstr>
      <vt:lpstr>PowerPoint 演示文稿</vt:lpstr>
      <vt:lpstr>补充</vt:lpstr>
      <vt:lpstr>补充</vt:lpstr>
      <vt:lpstr>PowerPoint 演示文稿</vt:lpstr>
      <vt:lpstr>10.5 继承和多态</vt:lpstr>
      <vt:lpstr>11.5.1 继承</vt:lpstr>
      <vt:lpstr>11.5.1 继承</vt:lpstr>
      <vt:lpstr>11.5.1 继承</vt:lpstr>
      <vt:lpstr>例11-7 创建父类Person，派生出子类Man</vt:lpstr>
      <vt:lpstr>接上一页（续1）</vt:lpstr>
      <vt:lpstr>接下一页（续2）</vt:lpstr>
      <vt:lpstr>11.5.2 多态</vt:lpstr>
      <vt:lpstr>例11-8 定义三个类Circle、Square和Rectangle，它们都有求面积的Area()方法</vt:lpstr>
      <vt:lpstr>接上一页（续1）</vt:lpstr>
      <vt:lpstr>接上一页（续2）</vt:lpstr>
      <vt:lpstr>接上一页（续3）</vt:lpstr>
      <vt:lpstr>10.7 面向对象程序设计 应用举例</vt:lpstr>
      <vt:lpstr>例11-10 定义一个Dog类，类属性有名字（name）、毛色（color）、体重（weight），方法为叫（bark），调用该方法时输出“wang！Wang！”</vt:lpstr>
      <vt:lpstr>例11-11 设计一个Rectangle类，属性为左上角和右下角的坐标，编写方法，实现根据坐标计算矩形的面积</vt:lpstr>
      <vt:lpstr>接上一页（续）</vt:lpstr>
      <vt:lpstr>例11-12 首先设计一个颜色类作为基类，包括红、绿、蓝三原色成员变量，并添加构造方法、显示三原色值的方法以及修改红色值的方法；接着设计一个颜色类的派生类叫彩虹类，它在颜色类的基础上再增加四种颜色，即橙、黄、青、紫，也添加构造方法，显示方法和修改紫色值的方法，最后在主模块中定义这两个类的对象，测试所设计的方法并显示最后结果</vt:lpstr>
      <vt:lpstr>例11-12 首先设计一个颜色类作为基类，包括红、绿、蓝三原色成员变量，并添加构造方法、显示三原色值的方法以及修改红色值的方法；接着设计一个颜色类的派生类叫彩虹类，它在颜色类的基础上再增加四种颜色，即橙、黄、青、紫，也添加构造方法，显示方法和修改紫色值的方法，最后在主模块中定义这两个类的对象，测试所设计的方法并显示最后结果</vt:lpstr>
      <vt:lpstr>接上一页（续2）</vt:lpstr>
      <vt:lpstr>接上一页（续3）</vt:lpstr>
      <vt:lpstr>接上一页（续4）</vt:lpstr>
      <vt:lpstr>例11-13 为学校人事部门设计一个简单的人事管理程序，满足如下要求：</vt:lpstr>
      <vt:lpstr>程序代码：</vt:lpstr>
      <vt:lpstr>接上一页（续1）</vt:lpstr>
      <vt:lpstr>接上一页（续2）</vt:lpstr>
      <vt:lpstr>接上一页（续3）</vt:lpstr>
      <vt:lpstr>接上一页（续4）</vt:lpstr>
      <vt:lpstr>接上一页（续5）</vt:lpstr>
      <vt:lpstr>谢   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钱毅湘</dc:creator>
  <cp:lastModifiedBy>18662582800</cp:lastModifiedBy>
  <cp:revision>45</cp:revision>
  <dcterms:created xsi:type="dcterms:W3CDTF">2018-10-09T06:59:00Z</dcterms:created>
  <dcterms:modified xsi:type="dcterms:W3CDTF">2020-05-25T20:55:11Z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